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8" r:id="rId4"/>
    <p:sldId id="279" r:id="rId5"/>
    <p:sldId id="276" r:id="rId6"/>
    <p:sldId id="280" r:id="rId7"/>
    <p:sldId id="281" r:id="rId8"/>
    <p:sldId id="282" r:id="rId9"/>
    <p:sldId id="275" r:id="rId10"/>
    <p:sldId id="272" r:id="rId11"/>
    <p:sldId id="269" r:id="rId12"/>
    <p:sldId id="268" r:id="rId13"/>
    <p:sldId id="263" r:id="rId14"/>
    <p:sldId id="271" r:id="rId15"/>
    <p:sldId id="264" r:id="rId16"/>
    <p:sldId id="265" r:id="rId17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DM Serif Display" panose="020B0604020202020204" charset="0"/>
      <p:regular r:id="rId22"/>
    </p:embeddedFont>
    <p:embeddedFont>
      <p:font typeface="Inter Bold" panose="020B0604020202020204" charset="0"/>
      <p:regular r:id="rId23"/>
    </p:embeddedFont>
    <p:embeddedFont>
      <p:font typeface="Poppins" panose="020B0604020202020204" charset="0"/>
      <p:regular r:id="rId24"/>
    </p:embeddedFont>
    <p:embeddedFont>
      <p:font typeface="Poppins Light" panose="020B0604020202020204" charset="0"/>
      <p:regular r:id="rId25"/>
    </p:embeddedFont>
    <p:embeddedFont>
      <p:font typeface="Segoe UI" panose="020B0502040204020203" pitchFamily="34" charset="0"/>
      <p:regular r:id="rId26"/>
      <p:bold r:id="rId27"/>
      <p:italic r:id="rId28"/>
      <p:boldItalic r:id="rId29"/>
    </p:embeddedFont>
    <p:embeddedFont>
      <p:font typeface="Segoe UI Semibold" panose="020B0702040204020203" pitchFamily="34" charset="0"/>
      <p:bold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D3DA"/>
    <a:srgbClr val="33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92" autoAdjust="0"/>
    <p:restoredTop sz="94622" autoAdjust="0"/>
  </p:normalViewPr>
  <p:slideViewPr>
    <p:cSldViewPr>
      <p:cViewPr varScale="1">
        <p:scale>
          <a:sx n="55" d="100"/>
          <a:sy n="55" d="100"/>
        </p:scale>
        <p:origin x="269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07/20/2024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93233" y="-90487"/>
            <a:ext cx="8177844" cy="8991929"/>
            <a:chOff x="0" y="0"/>
            <a:chExt cx="1356841" cy="14919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56841" cy="1491912"/>
            </a:xfrm>
            <a:custGeom>
              <a:avLst/>
              <a:gdLst/>
              <a:ahLst/>
              <a:cxnLst/>
              <a:rect l="l" t="t" r="r" b="b"/>
              <a:pathLst>
                <a:path w="1356841" h="1491912">
                  <a:moveTo>
                    <a:pt x="0" y="0"/>
                  </a:moveTo>
                  <a:lnTo>
                    <a:pt x="1356841" y="0"/>
                  </a:lnTo>
                  <a:lnTo>
                    <a:pt x="1356841" y="1491912"/>
                  </a:lnTo>
                  <a:lnTo>
                    <a:pt x="0" y="1491912"/>
                  </a:lnTo>
                  <a:close/>
                </a:path>
              </a:pathLst>
            </a:custGeom>
            <a:blipFill>
              <a:blip r:embed="rId2"/>
              <a:stretch>
                <a:fillRect t="-13673" b="-13673"/>
              </a:stretch>
            </a:blipFill>
          </p:spPr>
        </p:sp>
      </p:grpSp>
      <p:sp>
        <p:nvSpPr>
          <p:cNvPr id="4" name="AutoShape 4"/>
          <p:cNvSpPr/>
          <p:nvPr/>
        </p:nvSpPr>
        <p:spPr>
          <a:xfrm>
            <a:off x="1028700" y="-266229"/>
            <a:ext cx="0" cy="10990315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2820653" y="8732777"/>
            <a:ext cx="3086100" cy="337330"/>
            <a:chOff x="0" y="0"/>
            <a:chExt cx="812800" cy="888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8844"/>
            </a:xfrm>
            <a:custGeom>
              <a:avLst/>
              <a:gdLst/>
              <a:ahLst/>
              <a:cxnLst/>
              <a:rect l="l" t="t" r="r" b="b"/>
              <a:pathLst>
                <a:path w="812800" h="88844">
                  <a:moveTo>
                    <a:pt x="0" y="0"/>
                  </a:moveTo>
                  <a:lnTo>
                    <a:pt x="812800" y="0"/>
                  </a:lnTo>
                  <a:lnTo>
                    <a:pt x="812800" y="88844"/>
                  </a:lnTo>
                  <a:lnTo>
                    <a:pt x="0" y="88844"/>
                  </a:lnTo>
                  <a:close/>
                </a:path>
              </a:pathLst>
            </a:custGeom>
            <a:solidFill>
              <a:srgbClr val="C7B49E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1459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5400000">
            <a:off x="-290878" y="3545807"/>
            <a:ext cx="2623833" cy="248510"/>
            <a:chOff x="0" y="0"/>
            <a:chExt cx="691051" cy="654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91051" cy="65451"/>
            </a:xfrm>
            <a:custGeom>
              <a:avLst/>
              <a:gdLst/>
              <a:ahLst/>
              <a:cxnLst/>
              <a:rect l="l" t="t" r="r" b="b"/>
              <a:pathLst>
                <a:path w="691051" h="65451">
                  <a:moveTo>
                    <a:pt x="0" y="0"/>
                  </a:moveTo>
                  <a:lnTo>
                    <a:pt x="691051" y="0"/>
                  </a:lnTo>
                  <a:lnTo>
                    <a:pt x="691051" y="65451"/>
                  </a:lnTo>
                  <a:lnTo>
                    <a:pt x="0" y="65451"/>
                  </a:lnTo>
                  <a:close/>
                </a:path>
              </a:pathLst>
            </a:custGeom>
            <a:solidFill>
              <a:srgbClr val="C7B49E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691051" cy="1226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826137" y="4837435"/>
            <a:ext cx="4458585" cy="2042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00"/>
              </a:lnSpc>
            </a:pPr>
            <a:r>
              <a:rPr lang="en-US" sz="7200" dirty="0">
                <a:solidFill>
                  <a:srgbClr val="000000"/>
                </a:solidFill>
                <a:latin typeface="DM Serif Display"/>
              </a:rPr>
              <a:t>Analysis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34967" y="3422413"/>
            <a:ext cx="6658265" cy="2073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800"/>
              </a:lnSpc>
            </a:pPr>
            <a:r>
              <a:rPr lang="en-US" sz="8000" dirty="0">
                <a:solidFill>
                  <a:srgbClr val="000000"/>
                </a:solidFill>
                <a:latin typeface="DM Serif Display"/>
              </a:rPr>
              <a:t>Hospitality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834967" y="7353594"/>
            <a:ext cx="5971324" cy="559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79"/>
              </a:lnSpc>
            </a:pPr>
            <a:r>
              <a:rPr lang="en-US" sz="3270" dirty="0" err="1">
                <a:solidFill>
                  <a:srgbClr val="000000"/>
                </a:solidFill>
                <a:latin typeface="Poppins Light"/>
              </a:rPr>
              <a:t>AtliQ</a:t>
            </a:r>
            <a:r>
              <a:rPr lang="en-US" sz="3270" dirty="0">
                <a:solidFill>
                  <a:srgbClr val="000000"/>
                </a:solidFill>
                <a:latin typeface="Poppins Light"/>
              </a:rPr>
              <a:t> Hotels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F101E24-44C4-48A8-BD55-6B002B689846}"/>
              </a:ext>
            </a:extLst>
          </p:cNvPr>
          <p:cNvSpPr txBox="1"/>
          <p:nvPr/>
        </p:nvSpPr>
        <p:spPr>
          <a:xfrm>
            <a:off x="838200" y="1943100"/>
            <a:ext cx="54567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Highest Revenue generated was during </a:t>
            </a:r>
            <a:r>
              <a:rPr lang="en-US" sz="1200" b="1" dirty="0"/>
              <a:t>Week 19 ($ 140M) </a:t>
            </a:r>
            <a:r>
              <a:rPr lang="en-US" sz="1200" dirty="0"/>
              <a:t>followed by W24 &amp; W28.</a:t>
            </a:r>
          </a:p>
          <a:p>
            <a:pPr algn="just"/>
            <a:r>
              <a:rPr lang="en-US" sz="1200" dirty="0"/>
              <a:t>There’s a </a:t>
            </a:r>
            <a:r>
              <a:rPr lang="en-US" sz="1200" b="1" dirty="0"/>
              <a:t>sharp decline </a:t>
            </a:r>
            <a:r>
              <a:rPr lang="en-US" sz="1200" dirty="0"/>
              <a:t>in revenue after W28. </a:t>
            </a:r>
          </a:p>
          <a:p>
            <a:pPr algn="just"/>
            <a:r>
              <a:rPr lang="en-US" sz="1200" dirty="0"/>
              <a:t>In W31, weekend revenue </a:t>
            </a:r>
            <a:r>
              <a:rPr lang="en-US" sz="1200" dirty="0">
                <a:solidFill>
                  <a:srgbClr val="FF0000"/>
                </a:solidFill>
              </a:rPr>
              <a:t>dropped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FF0000"/>
                </a:solidFill>
              </a:rPr>
              <a:t>almost 50% </a:t>
            </a:r>
            <a:r>
              <a:rPr lang="en-US" sz="1200" dirty="0"/>
              <a:t>to $16M</a:t>
            </a:r>
          </a:p>
          <a:p>
            <a:pPr algn="just"/>
            <a:endParaRPr lang="en-US" sz="1200" dirty="0"/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rgbClr val="7030A0"/>
                </a:solidFill>
              </a:rPr>
              <a:t>Implement a loyalty program that rewards repeat guests for weekend stays </a:t>
            </a:r>
            <a:r>
              <a:rPr lang="en-US" sz="1200" dirty="0">
                <a:solidFill>
                  <a:srgbClr val="7030A0"/>
                </a:solidFill>
              </a:rPr>
              <a:t>by offering perks such as room upgrades, exclusive discounts, or VIP experiences.</a:t>
            </a:r>
          </a:p>
          <a:p>
            <a:endParaRPr lang="en-US" sz="1200" dirty="0">
              <a:solidFill>
                <a:srgbClr val="7030A0"/>
              </a:solidFill>
              <a:cs typeface="Segoe UI Semibold" panose="020B0702040204020203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b="1" dirty="0">
                <a:solidFill>
                  <a:srgbClr val="7030A0"/>
                </a:solidFill>
              </a:rPr>
              <a:t>Offer</a:t>
            </a:r>
            <a:r>
              <a:rPr lang="en-US" sz="1200" dirty="0">
                <a:solidFill>
                  <a:srgbClr val="7030A0"/>
                </a:solidFill>
              </a:rPr>
              <a:t> </a:t>
            </a:r>
            <a:r>
              <a:rPr lang="en-US" sz="1200" b="1" dirty="0">
                <a:solidFill>
                  <a:srgbClr val="7030A0"/>
                </a:solidFill>
              </a:rPr>
              <a:t>personalized services that cater to weekend guests</a:t>
            </a:r>
            <a:r>
              <a:rPr lang="en-US" sz="1200" dirty="0">
                <a:solidFill>
                  <a:srgbClr val="7030A0"/>
                </a:solidFill>
              </a:rPr>
              <a:t>, such as complimentary breakfast, or partnering with local events or activities (e.g. concerts, festivals) to attract guests looking for weekend entertainment.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F51312-3765-47C6-A115-E768BEFD9806}"/>
              </a:ext>
            </a:extLst>
          </p:cNvPr>
          <p:cNvSpPr txBox="1"/>
          <p:nvPr/>
        </p:nvSpPr>
        <p:spPr>
          <a:xfrm>
            <a:off x="12877800" y="1301724"/>
            <a:ext cx="496091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Short Lead Time and Length of Stay in Business Hotels:</a:t>
            </a:r>
          </a:p>
          <a:p>
            <a:endParaRPr lang="en-US" sz="1200" dirty="0"/>
          </a:p>
          <a:p>
            <a:r>
              <a:rPr lang="en-US" sz="1200" dirty="0"/>
              <a:t>Average Lead time and Average Length of stay (ALOS) is </a:t>
            </a:r>
            <a:r>
              <a:rPr lang="en-US" sz="1200" b="1" dirty="0"/>
              <a:t>lowest</a:t>
            </a:r>
            <a:r>
              <a:rPr lang="en-US" sz="1200" dirty="0"/>
              <a:t> </a:t>
            </a:r>
            <a:r>
              <a:rPr lang="en-US" sz="1200" b="1" dirty="0"/>
              <a:t>for </a:t>
            </a:r>
            <a:r>
              <a:rPr lang="en-US" sz="1200" b="1" dirty="0" err="1"/>
              <a:t>AtliQ</a:t>
            </a:r>
            <a:r>
              <a:rPr lang="en-US" sz="1200" b="1" dirty="0"/>
              <a:t> Palace, </a:t>
            </a:r>
            <a:r>
              <a:rPr lang="en-US" sz="1200" b="1" dirty="0" err="1"/>
              <a:t>AtliQ</a:t>
            </a:r>
            <a:r>
              <a:rPr lang="en-US" sz="1200" b="1" dirty="0"/>
              <a:t> City &amp; </a:t>
            </a:r>
            <a:r>
              <a:rPr lang="en-US" sz="1200" b="1" dirty="0" err="1"/>
              <a:t>AtliQ</a:t>
            </a:r>
            <a:r>
              <a:rPr lang="en-US" sz="1200" b="1" dirty="0"/>
              <a:t> Seasons</a:t>
            </a:r>
            <a:r>
              <a:rPr lang="en-US" sz="1200" dirty="0"/>
              <a:t> since these three fall under Business category.</a:t>
            </a:r>
          </a:p>
          <a:p>
            <a:r>
              <a:rPr lang="en-US" sz="1200" dirty="0"/>
              <a:t>While </a:t>
            </a:r>
            <a:r>
              <a:rPr lang="en-US" sz="1200" dirty="0" err="1"/>
              <a:t>AtliQ</a:t>
            </a:r>
            <a:r>
              <a:rPr lang="en-US" sz="1200" dirty="0"/>
              <a:t> Palace &amp; </a:t>
            </a:r>
            <a:r>
              <a:rPr lang="en-US" sz="1200" dirty="0" err="1"/>
              <a:t>AtliQ</a:t>
            </a:r>
            <a:r>
              <a:rPr lang="en-US" sz="1200" dirty="0"/>
              <a:t> city are among the top revenue generators with highest Occupancy %, </a:t>
            </a:r>
            <a:r>
              <a:rPr lang="en-US" sz="1200" dirty="0" err="1"/>
              <a:t>AtliQ</a:t>
            </a:r>
            <a:r>
              <a:rPr lang="en-US" sz="1200" dirty="0"/>
              <a:t> Seasons has the lowest Occupancy and generates the least amount of revenue.</a:t>
            </a:r>
          </a:p>
          <a:p>
            <a:endParaRPr lang="en-US" sz="1200" dirty="0"/>
          </a:p>
          <a:p>
            <a:r>
              <a:rPr lang="en-US" sz="1200" b="1" dirty="0">
                <a:solidFill>
                  <a:srgbClr val="7030A0"/>
                </a:solidFill>
              </a:rPr>
              <a:t>Strategies for Revenue Optimization: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</a:rPr>
              <a:t>Streamline Check-In/Check-Out Processes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</a:rPr>
              <a:t>Develop relationships with corporate clients - Offer customized packages or loyalty programs to encourage repeat bookings.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</a:rPr>
              <a:t>Provide Business-Friendly Amenities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</a:rPr>
              <a:t>Offer attractive last-minute deals to fill rooms and improve guest loyalty</a:t>
            </a:r>
            <a:r>
              <a:rPr lang="en-US" sz="1200" dirty="0"/>
              <a:t>.</a:t>
            </a:r>
            <a:endParaRPr lang="en-US" sz="1200" dirty="0">
              <a:solidFill>
                <a:srgbClr val="7030A0"/>
              </a:solidFill>
            </a:endParaRPr>
          </a:p>
          <a:p>
            <a:endParaRPr lang="en-US" sz="1200" dirty="0">
              <a:solidFill>
                <a:srgbClr val="7030A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6129BB-3C3A-45CF-8EE9-AC9D5CC79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805" y="4524288"/>
            <a:ext cx="14432389" cy="123842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F1E9C5-1C52-4343-AB1F-07BBFC321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7800" y="6466142"/>
            <a:ext cx="4320868" cy="272988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8CA549-4994-4A0B-9BBE-AF0E6B4C8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5704" y="1028700"/>
            <a:ext cx="4054172" cy="2527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5C7D19-799B-428A-A17E-3A7A4A0A62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332" y="6466142"/>
            <a:ext cx="4203069" cy="263854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Graphic 17" descr="Arrow Counterclockwise curve">
            <a:extLst>
              <a:ext uri="{FF2B5EF4-FFF2-40B4-BE49-F238E27FC236}">
                <a16:creationId xmlns:a16="http://schemas.microsoft.com/office/drawing/2014/main" id="{E6431E50-577D-4C9A-AA23-A4CB5C839E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393501">
            <a:off x="11993747" y="3457175"/>
            <a:ext cx="962224" cy="1166439"/>
          </a:xfrm>
          <a:prstGeom prst="rect">
            <a:avLst/>
          </a:prstGeom>
        </p:spPr>
      </p:pic>
      <p:pic>
        <p:nvPicPr>
          <p:cNvPr id="20" name="Graphic 19" descr="Arrow Counterclockwise curve">
            <a:extLst>
              <a:ext uri="{FF2B5EF4-FFF2-40B4-BE49-F238E27FC236}">
                <a16:creationId xmlns:a16="http://schemas.microsoft.com/office/drawing/2014/main" id="{DB024968-3D75-4D74-90BB-2E9976EA07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8502696" flipH="1">
            <a:off x="14964488" y="5179492"/>
            <a:ext cx="962224" cy="1166439"/>
          </a:xfrm>
          <a:prstGeom prst="rect">
            <a:avLst/>
          </a:prstGeom>
        </p:spPr>
      </p:pic>
      <p:pic>
        <p:nvPicPr>
          <p:cNvPr id="21" name="Graphic 20" descr="Arrow Rotate right">
            <a:extLst>
              <a:ext uri="{FF2B5EF4-FFF2-40B4-BE49-F238E27FC236}">
                <a16:creationId xmlns:a16="http://schemas.microsoft.com/office/drawing/2014/main" id="{90CA971A-36E9-4866-A750-EC9F8EC839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flipH="1">
            <a:off x="1447800" y="4850068"/>
            <a:ext cx="862142" cy="123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85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DAF8FAD3-11BA-47B6-A4E4-A57E785AE97F}"/>
              </a:ext>
            </a:extLst>
          </p:cNvPr>
          <p:cNvSpPr txBox="1"/>
          <p:nvPr/>
        </p:nvSpPr>
        <p:spPr>
          <a:xfrm>
            <a:off x="1295400" y="8032518"/>
            <a:ext cx="4800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cs typeface="Segoe UI" panose="020B0502040204020203" pitchFamily="34" charset="0"/>
              </a:rPr>
              <a:t>Relation between Occupancy, ADR &amp; RevPAR</a:t>
            </a:r>
            <a:br>
              <a:rPr lang="en-US" sz="1200" dirty="0">
                <a:cs typeface="Segoe UI" panose="020B0502040204020203" pitchFamily="34" charset="0"/>
              </a:rPr>
            </a:br>
            <a:br>
              <a:rPr lang="en-US" sz="1200" dirty="0">
                <a:cs typeface="Segoe UI" panose="020B0502040204020203" pitchFamily="34" charset="0"/>
              </a:rPr>
            </a:br>
            <a:r>
              <a:rPr lang="en-US" sz="1200" dirty="0">
                <a:cs typeface="Segoe UI" panose="020B0502040204020203" pitchFamily="34" charset="0"/>
              </a:rPr>
              <a:t>Fluctuations in RevPAR are due to Occupancy % since ADR is stable throughout the time period. </a:t>
            </a:r>
          </a:p>
          <a:p>
            <a:r>
              <a:rPr lang="en-US" sz="1200" dirty="0">
                <a:cs typeface="Segoe UI" panose="020B0502040204020203" pitchFamily="34" charset="0"/>
              </a:rPr>
              <a:t>This means </a:t>
            </a:r>
            <a:r>
              <a:rPr lang="en-US" sz="1200" b="1" dirty="0">
                <a:cs typeface="Segoe UI" panose="020B0502040204020203" pitchFamily="34" charset="0"/>
              </a:rPr>
              <a:t>Flat pricing </a:t>
            </a:r>
            <a:r>
              <a:rPr lang="en-US" sz="1200" dirty="0">
                <a:cs typeface="Segoe UI" panose="020B0502040204020203" pitchFamily="34" charset="0"/>
              </a:rPr>
              <a:t>is being used by hotels.</a:t>
            </a:r>
          </a:p>
          <a:p>
            <a:endParaRPr lang="en-US" sz="1200" dirty="0">
              <a:cs typeface="Segoe UI" panose="020B0502040204020203" pitchFamily="34" charset="0"/>
            </a:endParaRPr>
          </a:p>
          <a:p>
            <a:r>
              <a:rPr lang="en-US" sz="1200" dirty="0">
                <a:cs typeface="Segoe UI" panose="020B0502040204020203" pitchFamily="34" charset="0"/>
              </a:rPr>
              <a:t>Flat Pricing does not help us set prices based on current market trends, seasonal demands, customer preferences, etc. resulting in loss of revenue</a:t>
            </a:r>
          </a:p>
          <a:p>
            <a:endParaRPr lang="en-US" sz="1200" dirty="0"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624428-099A-4577-BCC3-2C4C09CCE523}"/>
              </a:ext>
            </a:extLst>
          </p:cNvPr>
          <p:cNvSpPr txBox="1"/>
          <p:nvPr/>
        </p:nvSpPr>
        <p:spPr>
          <a:xfrm>
            <a:off x="7962902" y="7876311"/>
            <a:ext cx="8458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/>
              <a:t>Atliq</a:t>
            </a:r>
            <a:r>
              <a:rPr lang="en-US" sz="1200" b="1" dirty="0"/>
              <a:t> Blu </a:t>
            </a:r>
            <a:r>
              <a:rPr lang="en-US" sz="1200" dirty="0"/>
              <a:t>having the </a:t>
            </a:r>
            <a:r>
              <a:rPr lang="en-US" sz="1200" b="1" dirty="0"/>
              <a:t>highest</a:t>
            </a:r>
            <a:r>
              <a:rPr lang="en-US" sz="1200" dirty="0"/>
              <a:t> ratings has the highest occupancy while </a:t>
            </a:r>
            <a:r>
              <a:rPr lang="en-US" sz="1200" b="1" dirty="0" err="1"/>
              <a:t>AtliQ</a:t>
            </a:r>
            <a:r>
              <a:rPr lang="en-US" sz="1200" b="1" dirty="0"/>
              <a:t> Seasons </a:t>
            </a:r>
            <a:r>
              <a:rPr lang="en-US" sz="1200" dirty="0"/>
              <a:t>with </a:t>
            </a:r>
            <a:r>
              <a:rPr lang="en-US" sz="1200" b="1" dirty="0"/>
              <a:t>lowest</a:t>
            </a:r>
            <a:r>
              <a:rPr lang="en-US" sz="1200" dirty="0"/>
              <a:t> ratings has the lowest Occupancy</a:t>
            </a:r>
          </a:p>
          <a:p>
            <a:endParaRPr lang="en-US" sz="1200" dirty="0"/>
          </a:p>
          <a:p>
            <a:r>
              <a:rPr lang="en-US" sz="1200" b="1" dirty="0"/>
              <a:t>Delhi</a:t>
            </a:r>
            <a:r>
              <a:rPr lang="en-US" sz="1200" dirty="0"/>
              <a:t> having the highest ratings, tops the Occupancy ranking out of all other cities.</a:t>
            </a:r>
          </a:p>
          <a:p>
            <a:r>
              <a:rPr lang="en-US" sz="1200" b="1" dirty="0"/>
              <a:t>Bangalore</a:t>
            </a:r>
            <a:r>
              <a:rPr lang="en-US" sz="1200" dirty="0"/>
              <a:t> has lowest rating and hence lowest Occupancy ranking compared to other cities.</a:t>
            </a:r>
          </a:p>
          <a:p>
            <a:endParaRPr lang="en-US" sz="1200" dirty="0"/>
          </a:p>
          <a:p>
            <a:r>
              <a:rPr lang="en-US" sz="1200" b="1" dirty="0"/>
              <a:t>Occupancy at a hotel is highly correlated with Ratings</a:t>
            </a:r>
            <a:r>
              <a:rPr lang="en-US" sz="1200" b="1" dirty="0">
                <a:latin typeface="Segoe UI" panose="020B0502040204020203" pitchFamily="34" charset="0"/>
                <a:cs typeface="Segoe UI" panose="020B0502040204020203" pitchFamily="34" charset="0"/>
              </a:rPr>
              <a:t> they received</a:t>
            </a: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en-US" sz="1200" dirty="0"/>
              <a:t>This can happen when customers are not delivered what they are promised. </a:t>
            </a:r>
          </a:p>
          <a:p>
            <a:endParaRPr lang="en-US" sz="1200" dirty="0"/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  <a:cs typeface="Segoe UI" panose="020B0502040204020203" pitchFamily="34" charset="0"/>
              </a:rPr>
              <a:t>Improve customer experience during their stay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  <a:cs typeface="Segoe UI" panose="020B0502040204020203" pitchFamily="34" charset="0"/>
              </a:rPr>
              <a:t>Make sure to update photos and details about the hotel, rooms and location on all booking platforms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en-US" sz="1200" dirty="0">
              <a:solidFill>
                <a:srgbClr val="7030A0"/>
              </a:solidFill>
              <a:cs typeface="Segoe UI" panose="020B0502040204020203" pitchFamily="34" charset="0"/>
            </a:endParaRPr>
          </a:p>
          <a:p>
            <a:endParaRPr 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101E24-44C4-48A8-BD55-6B002B689846}"/>
              </a:ext>
            </a:extLst>
          </p:cNvPr>
          <p:cNvSpPr txBox="1"/>
          <p:nvPr/>
        </p:nvSpPr>
        <p:spPr>
          <a:xfrm>
            <a:off x="791689" y="623389"/>
            <a:ext cx="54567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ADR for Direct Online is </a:t>
            </a:r>
            <a:r>
              <a:rPr lang="en-US" sz="1200" b="1" dirty="0"/>
              <a:t>low</a:t>
            </a:r>
            <a:r>
              <a:rPr lang="en-US" sz="1200" dirty="0"/>
              <a:t> compared to other Platforms but the revenue realized is almost </a:t>
            </a:r>
            <a:r>
              <a:rPr lang="en-US" sz="1200" b="1" dirty="0"/>
              <a:t>same</a:t>
            </a:r>
            <a:r>
              <a:rPr lang="en-US" sz="1200" dirty="0"/>
              <a:t> as other platforms.</a:t>
            </a:r>
          </a:p>
          <a:p>
            <a:pPr algn="just"/>
            <a:endParaRPr lang="en-US" sz="1200" dirty="0"/>
          </a:p>
          <a:p>
            <a:pPr marL="171450" indent="-171450" algn="just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  <a:cs typeface="Segoe UI Semibold" panose="020B0702040204020203" pitchFamily="34" charset="0"/>
              </a:rPr>
              <a:t>We can use </a:t>
            </a:r>
            <a:r>
              <a:rPr lang="en-US" sz="1200" b="1" dirty="0">
                <a:solidFill>
                  <a:srgbClr val="7030A0"/>
                </a:solidFill>
                <a:cs typeface="Segoe UI Semibold" panose="020B0702040204020203" pitchFamily="34" charset="0"/>
              </a:rPr>
              <a:t>Differential Pricing </a:t>
            </a:r>
            <a:r>
              <a:rPr lang="en-US" sz="1200" dirty="0">
                <a:solidFill>
                  <a:srgbClr val="7030A0"/>
                </a:solidFill>
                <a:cs typeface="Segoe UI Semibold" panose="020B0702040204020203" pitchFamily="34" charset="0"/>
              </a:rPr>
              <a:t>here</a:t>
            </a:r>
            <a:r>
              <a:rPr lang="en-US" sz="1200" b="1" dirty="0">
                <a:solidFill>
                  <a:srgbClr val="7030A0"/>
                </a:solidFill>
                <a:cs typeface="Segoe UI Semibold" panose="020B0702040204020203" pitchFamily="34" charset="0"/>
              </a:rPr>
              <a:t>.</a:t>
            </a:r>
          </a:p>
          <a:p>
            <a:r>
              <a:rPr lang="en-US" sz="1200" dirty="0">
                <a:solidFill>
                  <a:srgbClr val="7030A0"/>
                </a:solidFill>
              </a:rPr>
              <a:t>Direct Online Channel i.e. </a:t>
            </a:r>
            <a:r>
              <a:rPr lang="en-US" sz="1200" dirty="0" err="1">
                <a:solidFill>
                  <a:srgbClr val="7030A0"/>
                </a:solidFill>
              </a:rPr>
              <a:t>AtliQ’s</a:t>
            </a:r>
            <a:r>
              <a:rPr lang="en-US" sz="1200" dirty="0">
                <a:solidFill>
                  <a:srgbClr val="7030A0"/>
                </a:solidFill>
              </a:rPr>
              <a:t> website can offer rooms at cheaper rates to the customers as compared to other booking platforms since they do not have to pay extra platform fee. </a:t>
            </a:r>
            <a:br>
              <a:rPr lang="en-US" sz="1200" dirty="0">
                <a:solidFill>
                  <a:srgbClr val="7030A0"/>
                </a:solidFill>
              </a:rPr>
            </a:br>
            <a:r>
              <a:rPr lang="en-US" sz="1200" dirty="0">
                <a:solidFill>
                  <a:srgbClr val="7030A0"/>
                </a:solidFill>
              </a:rPr>
              <a:t>This will ensure an increase in Occupancy and hence increased revenue.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F51312-3765-47C6-A115-E768BEFD9806}"/>
              </a:ext>
            </a:extLst>
          </p:cNvPr>
          <p:cNvSpPr txBox="1"/>
          <p:nvPr/>
        </p:nvSpPr>
        <p:spPr>
          <a:xfrm>
            <a:off x="7125193" y="1031589"/>
            <a:ext cx="49609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 ADR is almost same on weekdays &amp; weekends. Only Occupancy is changing which results in a change in RevPAR which tell us that </a:t>
            </a:r>
            <a:r>
              <a:rPr lang="en-US" sz="1200" b="1" dirty="0"/>
              <a:t>weekend/weekday pricing is not used </a:t>
            </a:r>
            <a:r>
              <a:rPr lang="en-US" sz="1200" dirty="0"/>
              <a:t>as well. </a:t>
            </a:r>
          </a:p>
          <a:p>
            <a:endParaRPr lang="en-US" sz="1200" dirty="0"/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</a:rPr>
              <a:t>Price the Leisure hotel with weekend/weekday pricing since people travel a lot in Summers and especially on Weekends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E73D17-0784-45CB-BC74-48D24BD54C4C}"/>
              </a:ext>
            </a:extLst>
          </p:cNvPr>
          <p:cNvSpPr txBox="1"/>
          <p:nvPr/>
        </p:nvSpPr>
        <p:spPr>
          <a:xfrm>
            <a:off x="12649200" y="686172"/>
            <a:ext cx="5290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We can see a decline of </a:t>
            </a:r>
            <a:r>
              <a:rPr lang="en-US" sz="1200" b="1" dirty="0">
                <a:solidFill>
                  <a:srgbClr val="FF0000"/>
                </a:solidFill>
              </a:rPr>
              <a:t>(23%) </a:t>
            </a:r>
            <a:r>
              <a:rPr lang="en-US" sz="1200" dirty="0"/>
              <a:t>in Total bookings for Week 31 as compared to previous week i.e. W 30.</a:t>
            </a:r>
          </a:p>
          <a:p>
            <a:r>
              <a:rPr lang="en-US" sz="1200" dirty="0"/>
              <a:t>On checking the trend by Weekend/Weekday, we can see a significant decline of </a:t>
            </a:r>
            <a:r>
              <a:rPr lang="en-US" sz="1200" b="1" dirty="0">
                <a:solidFill>
                  <a:srgbClr val="FF0000"/>
                </a:solidFill>
              </a:rPr>
              <a:t>~85% </a:t>
            </a:r>
            <a:r>
              <a:rPr lang="en-US" sz="1200" dirty="0"/>
              <a:t>in W31 Weekend Bookings as compared to previous weekend.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6D9ED4-9AB4-4CC1-9FC1-FC138AFAD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011" y="2898165"/>
            <a:ext cx="10562144" cy="4273030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954F96-8C7F-4039-9656-84947C49F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2904" y="2171593"/>
            <a:ext cx="4388548" cy="2672777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059A7A-47DD-412B-A47C-3E959E42B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2400" y="5167745"/>
            <a:ext cx="6178727" cy="2230715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11" name="Arc 10">
            <a:extLst>
              <a:ext uri="{FF2B5EF4-FFF2-40B4-BE49-F238E27FC236}">
                <a16:creationId xmlns:a16="http://schemas.microsoft.com/office/drawing/2014/main" id="{D55DCAF5-8B30-41C6-9A14-5A3B583840E1}"/>
              </a:ext>
            </a:extLst>
          </p:cNvPr>
          <p:cNvSpPr/>
          <p:nvPr/>
        </p:nvSpPr>
        <p:spPr>
          <a:xfrm rot="21150911">
            <a:off x="7807376" y="2613362"/>
            <a:ext cx="6217920" cy="820400"/>
          </a:xfrm>
          <a:prstGeom prst="arc">
            <a:avLst>
              <a:gd name="adj1" fmla="val 10911303"/>
              <a:gd name="adj2" fmla="val 21057479"/>
            </a:avLst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4ED7615E-8E84-4DF1-8773-C018B213B373}"/>
              </a:ext>
            </a:extLst>
          </p:cNvPr>
          <p:cNvSpPr/>
          <p:nvPr/>
        </p:nvSpPr>
        <p:spPr>
          <a:xfrm rot="449089" flipV="1">
            <a:off x="10352260" y="7086964"/>
            <a:ext cx="1128154" cy="509115"/>
          </a:xfrm>
          <a:prstGeom prst="arc">
            <a:avLst>
              <a:gd name="adj1" fmla="val 10911303"/>
              <a:gd name="adj2" fmla="val 21057479"/>
            </a:avLst>
          </a:prstGeom>
          <a:ln>
            <a:solidFill>
              <a:schemeClr val="accent6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301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DAF8FAD3-11BA-47B6-A4E4-A57E785AE97F}"/>
              </a:ext>
            </a:extLst>
          </p:cNvPr>
          <p:cNvSpPr txBox="1"/>
          <p:nvPr/>
        </p:nvSpPr>
        <p:spPr>
          <a:xfrm>
            <a:off x="609600" y="3619500"/>
            <a:ext cx="312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largest revenue contribution in Platforms comes from the "</a:t>
            </a:r>
            <a:r>
              <a:rPr lang="en-US" sz="1200" b="1" dirty="0"/>
              <a:t>others</a:t>
            </a:r>
            <a:r>
              <a:rPr lang="en-US" sz="1200" dirty="0"/>
              <a:t>" category (</a:t>
            </a:r>
            <a:r>
              <a:rPr lang="en-US" sz="1200" b="1" dirty="0"/>
              <a:t>40.8%).</a:t>
            </a:r>
          </a:p>
          <a:p>
            <a:endParaRPr lang="en-US" sz="1200" b="1" dirty="0"/>
          </a:p>
          <a:p>
            <a:r>
              <a:rPr lang="en-US" sz="1200" b="1" dirty="0"/>
              <a:t>Fo</a:t>
            </a:r>
            <a:r>
              <a:rPr lang="en-US" sz="1200" dirty="0"/>
              <a:t>llowed by </a:t>
            </a:r>
            <a:r>
              <a:rPr lang="en-US" sz="1200" dirty="0" err="1"/>
              <a:t>Makeyourtrip</a:t>
            </a:r>
            <a:r>
              <a:rPr lang="en-US" sz="1200" dirty="0"/>
              <a:t> and </a:t>
            </a:r>
            <a:r>
              <a:rPr lang="en-US" sz="1200" dirty="0" err="1"/>
              <a:t>logtrip</a:t>
            </a:r>
            <a:r>
              <a:rPr lang="en-US" sz="1200" dirty="0"/>
              <a:t> contributing </a:t>
            </a:r>
            <a:r>
              <a:rPr lang="en-US" sz="1200" b="1" dirty="0"/>
              <a:t>20% </a:t>
            </a:r>
            <a:r>
              <a:rPr lang="en-US" sz="1200" dirty="0"/>
              <a:t>&amp; </a:t>
            </a:r>
            <a:r>
              <a:rPr lang="en-US" sz="1200" b="1" dirty="0"/>
              <a:t>11% </a:t>
            </a:r>
            <a:r>
              <a:rPr lang="en-US" sz="1200" dirty="0"/>
              <a:t>respectively.</a:t>
            </a:r>
          </a:p>
          <a:p>
            <a:endParaRPr lang="en-US" sz="1200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54C847-4C48-4F23-9E90-443EC25DC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587" y="2785401"/>
            <a:ext cx="10478825" cy="4630794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DF568C-AFDD-4634-ADE3-FA2B49AC2678}"/>
              </a:ext>
            </a:extLst>
          </p:cNvPr>
          <p:cNvSpPr txBox="1"/>
          <p:nvPr/>
        </p:nvSpPr>
        <p:spPr>
          <a:xfrm>
            <a:off x="5784273" y="8439864"/>
            <a:ext cx="51123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cancellation and no-show rates are notable. 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</a:rPr>
              <a:t>Provide more flexible booking options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</a:rPr>
              <a:t>Offer incentives for confirmed stays.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  <a:cs typeface="Segoe UI" panose="020B0502040204020203" pitchFamily="34" charset="0"/>
              </a:rPr>
              <a:t>Use Automated Reminders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7030A0"/>
                </a:solidFill>
                <a:cs typeface="Segoe UI" panose="020B0502040204020203" pitchFamily="34" charset="0"/>
              </a:rPr>
              <a:t>Get in touch with guests when they don't turn up to learn why the guest was unable to make their reservation and use feedback from them to improve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624428-099A-4577-BCC3-2C4C09CCE523}"/>
              </a:ext>
            </a:extLst>
          </p:cNvPr>
          <p:cNvSpPr txBox="1"/>
          <p:nvPr/>
        </p:nvSpPr>
        <p:spPr>
          <a:xfrm>
            <a:off x="11277600" y="7774423"/>
            <a:ext cx="6324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Revenue shows fluctuation over the weeks with a peak at week 19 (8.6%).</a:t>
            </a:r>
          </a:p>
          <a:p>
            <a:r>
              <a:rPr lang="en-US" sz="1200" dirty="0"/>
              <a:t>There is a notable decline towards the end of the period, with week 31 showing the lowest contribution at 5.1%.</a:t>
            </a:r>
          </a:p>
          <a:p>
            <a:endParaRPr lang="en-US" sz="1200" dirty="0"/>
          </a:p>
          <a:p>
            <a:r>
              <a:rPr lang="en-US" sz="1200" dirty="0">
                <a:solidFill>
                  <a:srgbClr val="7030A0"/>
                </a:solidFill>
              </a:rPr>
              <a:t>Investigate potential causes such as seasonality, market conditions, or operational issues.</a:t>
            </a:r>
          </a:p>
          <a:p>
            <a:r>
              <a:rPr lang="en-US" sz="1200" dirty="0">
                <a:solidFill>
                  <a:srgbClr val="7030A0"/>
                </a:solidFill>
              </a:rPr>
              <a:t>Plan promotional activities or discounts to boost revenue during lower-performing weeks</a:t>
            </a:r>
          </a:p>
          <a:p>
            <a:br>
              <a:rPr lang="en-US" sz="1200" dirty="0"/>
            </a:br>
            <a:br>
              <a:rPr lang="en-US" sz="1200" dirty="0"/>
            </a:br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C768DF-6B65-4318-BF4F-E606A1C8113E}"/>
              </a:ext>
            </a:extLst>
          </p:cNvPr>
          <p:cNvSpPr txBox="1"/>
          <p:nvPr/>
        </p:nvSpPr>
        <p:spPr>
          <a:xfrm>
            <a:off x="762000" y="7567134"/>
            <a:ext cx="464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Atliq</a:t>
            </a:r>
            <a:r>
              <a:rPr lang="en-US" sz="1200" dirty="0"/>
              <a:t> Exotica </a:t>
            </a:r>
            <a:r>
              <a:rPr lang="en-US" sz="1200" b="1" dirty="0"/>
              <a:t>(18.5%) </a:t>
            </a:r>
            <a:r>
              <a:rPr lang="en-US" sz="1200" dirty="0"/>
              <a:t>and </a:t>
            </a:r>
            <a:r>
              <a:rPr lang="en-US" sz="1200" dirty="0" err="1"/>
              <a:t>Atliq</a:t>
            </a:r>
            <a:r>
              <a:rPr lang="en-US" sz="1200" dirty="0"/>
              <a:t> Palace </a:t>
            </a:r>
            <a:r>
              <a:rPr lang="en-US" sz="1200" b="1" dirty="0"/>
              <a:t>(18.0%) </a:t>
            </a:r>
            <a:r>
              <a:rPr lang="en-US" sz="1200" dirty="0"/>
              <a:t>are the top contributors while </a:t>
            </a:r>
            <a:r>
              <a:rPr lang="en-US" sz="1200" dirty="0" err="1"/>
              <a:t>Atliq</a:t>
            </a:r>
            <a:r>
              <a:rPr lang="en-US" sz="1200" dirty="0"/>
              <a:t> Seasons contributes the least at </a:t>
            </a:r>
            <a:r>
              <a:rPr lang="en-US" sz="1200" b="1" dirty="0"/>
              <a:t>3.9%.</a:t>
            </a:r>
          </a:p>
          <a:p>
            <a:endParaRPr lang="en-US" sz="1200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101E24-44C4-48A8-BD55-6B002B689846}"/>
              </a:ext>
            </a:extLst>
          </p:cNvPr>
          <p:cNvSpPr txBox="1"/>
          <p:nvPr/>
        </p:nvSpPr>
        <p:spPr>
          <a:xfrm>
            <a:off x="1039091" y="472787"/>
            <a:ext cx="6629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Elite rooms contribute the highest at </a:t>
            </a:r>
            <a:r>
              <a:rPr lang="en-US" sz="1200" b="1" dirty="0"/>
              <a:t>32.7%</a:t>
            </a:r>
            <a:r>
              <a:rPr lang="en-US" sz="1200" dirty="0"/>
              <a:t> followed by Premium rooms at </a:t>
            </a:r>
            <a:r>
              <a:rPr lang="en-US" sz="1200" b="1" dirty="0"/>
              <a:t>27% </a:t>
            </a:r>
            <a:r>
              <a:rPr lang="en-US" sz="1200" dirty="0"/>
              <a:t>and</a:t>
            </a:r>
          </a:p>
          <a:p>
            <a:r>
              <a:rPr lang="en-US" sz="1200" dirty="0"/>
              <a:t>Presidential rooms, Standard rooms at </a:t>
            </a:r>
            <a:r>
              <a:rPr lang="en-US" sz="1200" b="1" dirty="0"/>
              <a:t>22%, 18</a:t>
            </a:r>
            <a:r>
              <a:rPr lang="en-US" sz="1200" dirty="0"/>
              <a:t> %</a:t>
            </a:r>
          </a:p>
          <a:p>
            <a:br>
              <a:rPr lang="en-US" dirty="0"/>
            </a:br>
            <a:r>
              <a:rPr lang="en-US" sz="1200" dirty="0">
                <a:solidFill>
                  <a:srgbClr val="7030A0"/>
                </a:solidFill>
              </a:rPr>
              <a:t>Given that Elite and Premium rooms contribute significantly to revenue, consider investing in marketing or enhancing services for these room types to maintain or increase their occupancy rates.</a:t>
            </a:r>
            <a:endParaRPr lang="en-US" sz="1200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F51312-3765-47C6-A115-E768BEFD9806}"/>
              </a:ext>
            </a:extLst>
          </p:cNvPr>
          <p:cNvSpPr txBox="1"/>
          <p:nvPr/>
        </p:nvSpPr>
        <p:spPr>
          <a:xfrm>
            <a:off x="6324600" y="2042734"/>
            <a:ext cx="662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Mumbai generates the highest revenue </a:t>
            </a:r>
            <a:r>
              <a:rPr lang="en-US" sz="1200" b="1" dirty="0"/>
              <a:t>(639 M)</a:t>
            </a:r>
            <a:r>
              <a:rPr lang="en-US" sz="1200" dirty="0"/>
              <a:t>, contributing </a:t>
            </a:r>
            <a:r>
              <a:rPr lang="en-US" sz="1200" b="1" dirty="0"/>
              <a:t>40%</a:t>
            </a:r>
            <a:r>
              <a:rPr lang="en-US" sz="1200" dirty="0"/>
              <a:t> of total revenue, followed by Bangalore, Hyderabad and Delhi</a:t>
            </a:r>
            <a:endParaRPr lang="en-US" sz="1200" dirty="0">
              <a:solidFill>
                <a:srgbClr val="7030A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E73D17-0784-45CB-BC74-48D24BD54C4C}"/>
              </a:ext>
            </a:extLst>
          </p:cNvPr>
          <p:cNvSpPr txBox="1"/>
          <p:nvPr/>
        </p:nvSpPr>
        <p:spPr>
          <a:xfrm>
            <a:off x="12954000" y="856973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Luxury hotels contribute 62% of total revenue compared to business at 38%. </a:t>
            </a:r>
          </a:p>
        </p:txBody>
      </p:sp>
    </p:spTree>
    <p:extLst>
      <p:ext uri="{BB962C8B-B14F-4D97-AF65-F5344CB8AC3E}">
        <p14:creationId xmlns:p14="http://schemas.microsoft.com/office/powerpoint/2010/main" val="4103972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2362200" y="1485900"/>
            <a:ext cx="1536038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706582" y="373757"/>
            <a:ext cx="11049000" cy="10520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43"/>
              </a:lnSpc>
            </a:pPr>
            <a:r>
              <a:rPr lang="en-US" sz="7517" dirty="0">
                <a:solidFill>
                  <a:srgbClr val="000000"/>
                </a:solidFill>
                <a:latin typeface="DM Serif Display"/>
              </a:rPr>
              <a:t>More Recommendations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AAD597-9916-4FF5-958E-BF1C30C160F2}"/>
              </a:ext>
            </a:extLst>
          </p:cNvPr>
          <p:cNvGrpSpPr/>
          <p:nvPr/>
        </p:nvGrpSpPr>
        <p:grpSpPr>
          <a:xfrm>
            <a:off x="1104901" y="2193297"/>
            <a:ext cx="4107873" cy="3323772"/>
            <a:chOff x="692726" y="2705127"/>
            <a:chExt cx="4107873" cy="3323772"/>
          </a:xfrm>
        </p:grpSpPr>
        <p:grpSp>
          <p:nvGrpSpPr>
            <p:cNvPr id="10" name="Group 10"/>
            <p:cNvGrpSpPr/>
            <p:nvPr/>
          </p:nvGrpSpPr>
          <p:grpSpPr>
            <a:xfrm>
              <a:off x="692726" y="2705127"/>
              <a:ext cx="4107873" cy="3323772"/>
              <a:chOff x="-2475340" y="-1865374"/>
              <a:chExt cx="3211940" cy="2601974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-2475340" y="-1865374"/>
                <a:ext cx="657129" cy="656911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chemeClr val="accent4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B0D835D-EE22-4DE8-A97A-18811DC8A0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857500"/>
              <a:ext cx="533400" cy="5334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E81D467-3D00-4D5D-94FE-1678C418ADFF}"/>
              </a:ext>
            </a:extLst>
          </p:cNvPr>
          <p:cNvSpPr txBox="1"/>
          <p:nvPr/>
        </p:nvSpPr>
        <p:spPr>
          <a:xfrm>
            <a:off x="2396837" y="6875098"/>
            <a:ext cx="1508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Hyper-Personalization:</a:t>
            </a:r>
          </a:p>
          <a:p>
            <a:r>
              <a:rPr lang="en-US" dirty="0"/>
              <a:t>Implement dynamic pricing strategies offering guests personalized promotions and discounts based on their previous booking history or as a reward for loyalty</a:t>
            </a:r>
          </a:p>
          <a:p>
            <a:r>
              <a:rPr lang="en-US" dirty="0"/>
              <a:t>Implement online pricing strategies like member-only rates or app-only rates since </a:t>
            </a:r>
            <a:r>
              <a:rPr lang="en-US" b="1" dirty="0"/>
              <a:t>Direct Online </a:t>
            </a:r>
            <a:r>
              <a:rPr lang="en-US" dirty="0"/>
              <a:t>platform (Hotel Website) contributes </a:t>
            </a:r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only 10%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/>
              <a:t>to revenue.</a:t>
            </a:r>
          </a:p>
          <a:p>
            <a:r>
              <a:rPr lang="en-US" dirty="0"/>
              <a:t>Provide real-time offers based on preferences, activity, and past bookings, leading to increased revenue and transactions.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B2F1C9-ADF7-4A37-8F64-E5AED4A15A0E}"/>
              </a:ext>
            </a:extLst>
          </p:cNvPr>
          <p:cNvSpPr txBox="1"/>
          <p:nvPr/>
        </p:nvSpPr>
        <p:spPr>
          <a:xfrm>
            <a:off x="2362200" y="2189899"/>
            <a:ext cx="1508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Unified Digital Platform:</a:t>
            </a:r>
            <a:endParaRPr lang="en-US" dirty="0"/>
          </a:p>
          <a:p>
            <a:r>
              <a:rPr lang="en-US" dirty="0"/>
              <a:t>Introduce a Hotel App and consolidate single brand websites into a unified platform.</a:t>
            </a:r>
          </a:p>
          <a:p>
            <a:r>
              <a:rPr lang="en-US" dirty="0"/>
              <a:t>This streamlines digital presence, enhancing operational efficiency and content management.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AC2329-2888-407C-B573-898C744EC093}"/>
              </a:ext>
            </a:extLst>
          </p:cNvPr>
          <p:cNvSpPr txBox="1"/>
          <p:nvPr/>
        </p:nvSpPr>
        <p:spPr>
          <a:xfrm>
            <a:off x="2362200" y="3521280"/>
            <a:ext cx="1508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Unique Selling Points (USPs):</a:t>
            </a:r>
            <a:endParaRPr lang="en-US" dirty="0"/>
          </a:p>
          <a:p>
            <a:r>
              <a:rPr lang="en-US" dirty="0"/>
              <a:t>Clearly communicate USPs to differentiate hotels from competitors. </a:t>
            </a:r>
          </a:p>
          <a:p>
            <a:r>
              <a:rPr lang="en-US" dirty="0"/>
              <a:t>Emphasize USPs in online marketing to effectively convert potential customers.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B54C04-F780-42E9-A329-0D1D08DB91C7}"/>
              </a:ext>
            </a:extLst>
          </p:cNvPr>
          <p:cNvSpPr txBox="1"/>
          <p:nvPr/>
        </p:nvSpPr>
        <p:spPr>
          <a:xfrm>
            <a:off x="2382982" y="4919932"/>
            <a:ext cx="15087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Visual Content Strategy and Digital Asset Management:</a:t>
            </a:r>
          </a:p>
          <a:p>
            <a:r>
              <a:rPr lang="en-US" dirty="0"/>
              <a:t>Utilize visual assets strategically to guide customers through the purchasing process.</a:t>
            </a:r>
          </a:p>
          <a:p>
            <a:r>
              <a:rPr lang="en-US" dirty="0"/>
              <a:t>Customize property pages to highlight unique selling points (USPs) tailored to guest preferences like Resorts, Luxury, Business, and Airport hotels.</a:t>
            </a:r>
          </a:p>
          <a:p>
            <a:r>
              <a:rPr lang="en-US" dirty="0"/>
              <a:t>Automate digital asset galleries for both web and app.</a:t>
            </a:r>
          </a:p>
          <a:p>
            <a:r>
              <a:rPr lang="en-US" dirty="0"/>
              <a:t>Enable properties to manage visual assets efficiently, including order, addition, and removal of assets directly.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8F78F2E-29B3-4A61-8AEE-723BE662CA67}"/>
              </a:ext>
            </a:extLst>
          </p:cNvPr>
          <p:cNvSpPr/>
          <p:nvPr/>
        </p:nvSpPr>
        <p:spPr>
          <a:xfrm>
            <a:off x="1994662" y="8801100"/>
            <a:ext cx="14865927" cy="856322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bg1">
                    <a:lumMod val="95000"/>
                  </a:schemeClr>
                </a:solidFill>
              </a:rPr>
              <a:t>According to a study by McKinsey, 76% of customers will buy from a brand that personalizes their marketing communications and 78% will repeat their purchase. </a:t>
            </a:r>
            <a:endParaRPr lang="en-US" i="1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5AEDCE4-D735-47FB-A532-C106490F8F9F}"/>
              </a:ext>
            </a:extLst>
          </p:cNvPr>
          <p:cNvGrpSpPr/>
          <p:nvPr/>
        </p:nvGrpSpPr>
        <p:grpSpPr>
          <a:xfrm>
            <a:off x="1104901" y="3521280"/>
            <a:ext cx="4107873" cy="3323772"/>
            <a:chOff x="692726" y="2705127"/>
            <a:chExt cx="4107873" cy="3323772"/>
          </a:xfrm>
        </p:grpSpPr>
        <p:grpSp>
          <p:nvGrpSpPr>
            <p:cNvPr id="15" name="Group 10">
              <a:extLst>
                <a:ext uri="{FF2B5EF4-FFF2-40B4-BE49-F238E27FC236}">
                  <a16:creationId xmlns:a16="http://schemas.microsoft.com/office/drawing/2014/main" id="{79490D7E-633A-4C79-A041-6561A8534685}"/>
                </a:ext>
              </a:extLst>
            </p:cNvPr>
            <p:cNvGrpSpPr/>
            <p:nvPr/>
          </p:nvGrpSpPr>
          <p:grpSpPr>
            <a:xfrm>
              <a:off x="692726" y="2705127"/>
              <a:ext cx="4107873" cy="3323772"/>
              <a:chOff x="-2475340" y="-1865374"/>
              <a:chExt cx="3211940" cy="2601974"/>
            </a:xfrm>
          </p:grpSpPr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8461C738-A2AE-4D05-86D8-50B5F51F3AB1}"/>
                  </a:ext>
                </a:extLst>
              </p:cNvPr>
              <p:cNvSpPr/>
              <p:nvPr/>
            </p:nvSpPr>
            <p:spPr>
              <a:xfrm>
                <a:off x="-2475340" y="-1865374"/>
                <a:ext cx="657129" cy="656911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chemeClr val="accent4"/>
              </a:solidFill>
            </p:spPr>
          </p:sp>
          <p:sp>
            <p:nvSpPr>
              <p:cNvPr id="18" name="TextBox 12">
                <a:extLst>
                  <a:ext uri="{FF2B5EF4-FFF2-40B4-BE49-F238E27FC236}">
                    <a16:creationId xmlns:a16="http://schemas.microsoft.com/office/drawing/2014/main" id="{791D983E-2033-4D80-9494-CE1D8CAA1610}"/>
                  </a:ext>
                </a:extLst>
              </p:cNvPr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3C851A4-4392-4D78-975E-48C17DD245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857500"/>
              <a:ext cx="533400" cy="5334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32202A2-E92E-457D-B3FF-90710FD1085B}"/>
              </a:ext>
            </a:extLst>
          </p:cNvPr>
          <p:cNvGrpSpPr/>
          <p:nvPr/>
        </p:nvGrpSpPr>
        <p:grpSpPr>
          <a:xfrm>
            <a:off x="1168362" y="4919932"/>
            <a:ext cx="4107873" cy="3323772"/>
            <a:chOff x="692726" y="2705127"/>
            <a:chExt cx="4107873" cy="3323772"/>
          </a:xfrm>
        </p:grpSpPr>
        <p:grpSp>
          <p:nvGrpSpPr>
            <p:cNvPr id="20" name="Group 10">
              <a:extLst>
                <a:ext uri="{FF2B5EF4-FFF2-40B4-BE49-F238E27FC236}">
                  <a16:creationId xmlns:a16="http://schemas.microsoft.com/office/drawing/2014/main" id="{8A9D3909-F212-4992-A529-0B277912E8CE}"/>
                </a:ext>
              </a:extLst>
            </p:cNvPr>
            <p:cNvGrpSpPr/>
            <p:nvPr/>
          </p:nvGrpSpPr>
          <p:grpSpPr>
            <a:xfrm>
              <a:off x="692726" y="2705127"/>
              <a:ext cx="4107873" cy="3323772"/>
              <a:chOff x="-2475340" y="-1865374"/>
              <a:chExt cx="3211940" cy="2601974"/>
            </a:xfrm>
          </p:grpSpPr>
          <p:sp>
            <p:nvSpPr>
              <p:cNvPr id="27" name="Freeform 11">
                <a:extLst>
                  <a:ext uri="{FF2B5EF4-FFF2-40B4-BE49-F238E27FC236}">
                    <a16:creationId xmlns:a16="http://schemas.microsoft.com/office/drawing/2014/main" id="{673E567D-A53B-43C4-96C3-B713D551189D}"/>
                  </a:ext>
                </a:extLst>
              </p:cNvPr>
              <p:cNvSpPr/>
              <p:nvPr/>
            </p:nvSpPr>
            <p:spPr>
              <a:xfrm>
                <a:off x="-2475340" y="-1865374"/>
                <a:ext cx="657129" cy="656911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chemeClr val="accent4"/>
              </a:solidFill>
            </p:spPr>
          </p:sp>
          <p:sp>
            <p:nvSpPr>
              <p:cNvPr id="28" name="TextBox 12">
                <a:extLst>
                  <a:ext uri="{FF2B5EF4-FFF2-40B4-BE49-F238E27FC236}">
                    <a16:creationId xmlns:a16="http://schemas.microsoft.com/office/drawing/2014/main" id="{D8AC330A-8583-48A6-AB3A-BBEC5E04E99B}"/>
                  </a:ext>
                </a:extLst>
              </p:cNvPr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691C73DE-96F1-4251-BC7F-958039AB1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857500"/>
              <a:ext cx="533400" cy="533400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D378D57-9ED7-4549-832E-65CC85C7BCC0}"/>
              </a:ext>
            </a:extLst>
          </p:cNvPr>
          <p:cNvGrpSpPr/>
          <p:nvPr/>
        </p:nvGrpSpPr>
        <p:grpSpPr>
          <a:xfrm>
            <a:off x="1168362" y="6872582"/>
            <a:ext cx="4107873" cy="3323772"/>
            <a:chOff x="692726" y="2705127"/>
            <a:chExt cx="4107873" cy="3323772"/>
          </a:xfrm>
        </p:grpSpPr>
        <p:grpSp>
          <p:nvGrpSpPr>
            <p:cNvPr id="31" name="Group 10">
              <a:extLst>
                <a:ext uri="{FF2B5EF4-FFF2-40B4-BE49-F238E27FC236}">
                  <a16:creationId xmlns:a16="http://schemas.microsoft.com/office/drawing/2014/main" id="{27323369-065D-44A4-A440-4FEBDC73739F}"/>
                </a:ext>
              </a:extLst>
            </p:cNvPr>
            <p:cNvGrpSpPr/>
            <p:nvPr/>
          </p:nvGrpSpPr>
          <p:grpSpPr>
            <a:xfrm>
              <a:off x="692726" y="2705127"/>
              <a:ext cx="4107873" cy="3323772"/>
              <a:chOff x="-2475340" y="-1865374"/>
              <a:chExt cx="3211940" cy="2601974"/>
            </a:xfrm>
          </p:grpSpPr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D5905C61-E493-442B-8DBF-4B74C19C720C}"/>
                  </a:ext>
                </a:extLst>
              </p:cNvPr>
              <p:cNvSpPr/>
              <p:nvPr/>
            </p:nvSpPr>
            <p:spPr>
              <a:xfrm>
                <a:off x="-2475340" y="-1865374"/>
                <a:ext cx="657129" cy="656911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chemeClr val="accent4"/>
              </a:solidFill>
            </p:spPr>
          </p:sp>
          <p:sp>
            <p:nvSpPr>
              <p:cNvPr id="34" name="TextBox 12">
                <a:extLst>
                  <a:ext uri="{FF2B5EF4-FFF2-40B4-BE49-F238E27FC236}">
                    <a16:creationId xmlns:a16="http://schemas.microsoft.com/office/drawing/2014/main" id="{7C1F42CB-C6A0-4F33-BB4D-85B335281CAC}"/>
                  </a:ext>
                </a:extLst>
              </p:cNvPr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70453F6-11CD-4105-9B5D-EC8B3FF87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857500"/>
              <a:ext cx="533400" cy="5334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2362200" y="1485900"/>
            <a:ext cx="1536038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706582" y="373757"/>
            <a:ext cx="11049000" cy="10520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043"/>
              </a:lnSpc>
            </a:pPr>
            <a:r>
              <a:rPr lang="en-US" sz="7517" dirty="0">
                <a:solidFill>
                  <a:srgbClr val="000000"/>
                </a:solidFill>
                <a:latin typeface="DM Serif Display"/>
              </a:rPr>
              <a:t>More Recommendations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AAD597-9916-4FF5-958E-BF1C30C160F2}"/>
              </a:ext>
            </a:extLst>
          </p:cNvPr>
          <p:cNvGrpSpPr/>
          <p:nvPr/>
        </p:nvGrpSpPr>
        <p:grpSpPr>
          <a:xfrm>
            <a:off x="1168362" y="3241858"/>
            <a:ext cx="4107873" cy="3323772"/>
            <a:chOff x="692726" y="2705127"/>
            <a:chExt cx="4107873" cy="3323772"/>
          </a:xfrm>
        </p:grpSpPr>
        <p:grpSp>
          <p:nvGrpSpPr>
            <p:cNvPr id="10" name="Group 10"/>
            <p:cNvGrpSpPr/>
            <p:nvPr/>
          </p:nvGrpSpPr>
          <p:grpSpPr>
            <a:xfrm>
              <a:off x="692726" y="2705127"/>
              <a:ext cx="4107873" cy="3323772"/>
              <a:chOff x="-2475340" y="-1865374"/>
              <a:chExt cx="3211940" cy="2601974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-2475340" y="-1865374"/>
                <a:ext cx="657129" cy="656911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chemeClr val="accent4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B0D835D-EE22-4DE8-A97A-18811DC8A0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857500"/>
              <a:ext cx="533400" cy="5334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E81D467-3D00-4D5D-94FE-1678C418ADFF}"/>
              </a:ext>
            </a:extLst>
          </p:cNvPr>
          <p:cNvSpPr txBox="1"/>
          <p:nvPr/>
        </p:nvSpPr>
        <p:spPr>
          <a:xfrm>
            <a:off x="2362200" y="8515171"/>
            <a:ext cx="1508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Sustainability Initiatives: </a:t>
            </a:r>
          </a:p>
          <a:p>
            <a:r>
              <a:rPr lang="en-US" dirty="0"/>
              <a:t>Implement eco-friendly practices such as solar panels, smart thermostats, and comprehensive recycling programs.</a:t>
            </a:r>
          </a:p>
          <a:p>
            <a:r>
              <a:rPr lang="en-US" dirty="0"/>
              <a:t>Launch sustainability programs to showcase sustainability efforts to guests and offer them to participate as well. This is turn boosts Brand image, attracts Eco-conscious travelers and helps in cost savings as well.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B2F1C9-ADF7-4A37-8F64-E5AED4A15A0E}"/>
              </a:ext>
            </a:extLst>
          </p:cNvPr>
          <p:cNvSpPr txBox="1"/>
          <p:nvPr/>
        </p:nvSpPr>
        <p:spPr>
          <a:xfrm>
            <a:off x="2365665" y="3241858"/>
            <a:ext cx="15087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Leverage Social Media Presence by r</a:t>
            </a:r>
            <a:r>
              <a:rPr lang="en-US" dirty="0"/>
              <a:t>egularly sharing captivating visuals and engaging content showcasing unique amenities, experiences, and local attractions to inspire potential guests.</a:t>
            </a:r>
          </a:p>
          <a:p>
            <a:r>
              <a:rPr lang="en-US" b="1" dirty="0"/>
              <a:t>Create </a:t>
            </a:r>
            <a:r>
              <a:rPr lang="en-US" b="1" dirty="0" err="1"/>
              <a:t>Instagrammable</a:t>
            </a:r>
            <a:r>
              <a:rPr lang="en-US" b="1" dirty="0"/>
              <a:t> Spaces by d</a:t>
            </a:r>
            <a:r>
              <a:rPr lang="en-US" dirty="0"/>
              <a:t>esigning specific areas within the hotel that are visually appealing and encourage guests to take photos. </a:t>
            </a:r>
          </a:p>
          <a:p>
            <a:r>
              <a:rPr lang="en-US" b="1" dirty="0"/>
              <a:t>Collaborate with local/travel influencers with </a:t>
            </a:r>
            <a:r>
              <a:rPr lang="en-US" dirty="0"/>
              <a:t>significant following on social media. Invite them for complimentary stays or experiences in exchange for exposure and endorsements on their platforms, which can influence their followers' travel decisions.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AC2329-2888-407C-B573-898C744EC093}"/>
              </a:ext>
            </a:extLst>
          </p:cNvPr>
          <p:cNvSpPr txBox="1"/>
          <p:nvPr/>
        </p:nvSpPr>
        <p:spPr>
          <a:xfrm>
            <a:off x="2362200" y="5088302"/>
            <a:ext cx="15087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To effectively manage cancellations and reduce no-shows </a:t>
            </a:r>
            <a:r>
              <a:rPr lang="en-US" dirty="0"/>
              <a:t>in hotels, </a:t>
            </a:r>
          </a:p>
          <a:p>
            <a:r>
              <a:rPr lang="en-US" dirty="0"/>
              <a:t>Consider implementing a tiered cancellation policy that clearly communicates penalties for late cancellations or no-shows. Providing flexible booking options, such as refundable and non-refundable rates, can cater to different guest needs and reduce last-minute changes. </a:t>
            </a:r>
          </a:p>
          <a:p>
            <a:r>
              <a:rPr lang="en-US" dirty="0"/>
              <a:t>Utilize automated reminder emails or messages closer to the check-in date to confirm reservations and prompt guests to communicate any changes early, helping to minimize lost revenue from empty rooms and optimize occupancy rates.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B54C04-F780-42E9-A329-0D1D08DB91C7}"/>
              </a:ext>
            </a:extLst>
          </p:cNvPr>
          <p:cNvSpPr txBox="1"/>
          <p:nvPr/>
        </p:nvSpPr>
        <p:spPr>
          <a:xfrm>
            <a:off x="2362200" y="7109483"/>
            <a:ext cx="1508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b="1" dirty="0"/>
              <a:t>Trend – WORKCATION </a:t>
            </a:r>
            <a:r>
              <a:rPr lang="en-US" dirty="0"/>
              <a:t>(vacation with remote work):</a:t>
            </a:r>
            <a:endParaRPr lang="en-US" b="1" dirty="0"/>
          </a:p>
          <a:p>
            <a:pPr fontAlgn="base"/>
            <a:r>
              <a:rPr lang="en-US" dirty="0"/>
              <a:t>Create work-friendly spaces, offering business-oriented services, and promoting workcation packages by offering on-site activities and partnering with local businesses for curated guest experiences.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5AEDCE4-D735-47FB-A532-C106490F8F9F}"/>
              </a:ext>
            </a:extLst>
          </p:cNvPr>
          <p:cNvGrpSpPr/>
          <p:nvPr/>
        </p:nvGrpSpPr>
        <p:grpSpPr>
          <a:xfrm>
            <a:off x="1168362" y="5088302"/>
            <a:ext cx="4107873" cy="3323772"/>
            <a:chOff x="692726" y="2705127"/>
            <a:chExt cx="4107873" cy="3323772"/>
          </a:xfrm>
        </p:grpSpPr>
        <p:grpSp>
          <p:nvGrpSpPr>
            <p:cNvPr id="15" name="Group 10">
              <a:extLst>
                <a:ext uri="{FF2B5EF4-FFF2-40B4-BE49-F238E27FC236}">
                  <a16:creationId xmlns:a16="http://schemas.microsoft.com/office/drawing/2014/main" id="{79490D7E-633A-4C79-A041-6561A8534685}"/>
                </a:ext>
              </a:extLst>
            </p:cNvPr>
            <p:cNvGrpSpPr/>
            <p:nvPr/>
          </p:nvGrpSpPr>
          <p:grpSpPr>
            <a:xfrm>
              <a:off x="692726" y="2705127"/>
              <a:ext cx="4107873" cy="3323772"/>
              <a:chOff x="-2475340" y="-1865374"/>
              <a:chExt cx="3211940" cy="2601974"/>
            </a:xfrm>
          </p:grpSpPr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8461C738-A2AE-4D05-86D8-50B5F51F3AB1}"/>
                  </a:ext>
                </a:extLst>
              </p:cNvPr>
              <p:cNvSpPr/>
              <p:nvPr/>
            </p:nvSpPr>
            <p:spPr>
              <a:xfrm>
                <a:off x="-2475340" y="-1865374"/>
                <a:ext cx="657129" cy="656911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chemeClr val="accent4"/>
              </a:solidFill>
            </p:spPr>
          </p:sp>
          <p:sp>
            <p:nvSpPr>
              <p:cNvPr id="18" name="TextBox 12">
                <a:extLst>
                  <a:ext uri="{FF2B5EF4-FFF2-40B4-BE49-F238E27FC236}">
                    <a16:creationId xmlns:a16="http://schemas.microsoft.com/office/drawing/2014/main" id="{791D983E-2033-4D80-9494-CE1D8CAA1610}"/>
                  </a:ext>
                </a:extLst>
              </p:cNvPr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3C851A4-4392-4D78-975E-48C17DD245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857500"/>
              <a:ext cx="533400" cy="53340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32202A2-E92E-457D-B3FF-90710FD1085B}"/>
              </a:ext>
            </a:extLst>
          </p:cNvPr>
          <p:cNvGrpSpPr/>
          <p:nvPr/>
        </p:nvGrpSpPr>
        <p:grpSpPr>
          <a:xfrm>
            <a:off x="1168362" y="7077528"/>
            <a:ext cx="4107873" cy="3323772"/>
            <a:chOff x="692726" y="2705127"/>
            <a:chExt cx="4107873" cy="3323772"/>
          </a:xfrm>
        </p:grpSpPr>
        <p:grpSp>
          <p:nvGrpSpPr>
            <p:cNvPr id="20" name="Group 10">
              <a:extLst>
                <a:ext uri="{FF2B5EF4-FFF2-40B4-BE49-F238E27FC236}">
                  <a16:creationId xmlns:a16="http://schemas.microsoft.com/office/drawing/2014/main" id="{8A9D3909-F212-4992-A529-0B277912E8CE}"/>
                </a:ext>
              </a:extLst>
            </p:cNvPr>
            <p:cNvGrpSpPr/>
            <p:nvPr/>
          </p:nvGrpSpPr>
          <p:grpSpPr>
            <a:xfrm>
              <a:off x="692726" y="2705127"/>
              <a:ext cx="4107873" cy="3323772"/>
              <a:chOff x="-2475340" y="-1865374"/>
              <a:chExt cx="3211940" cy="2601974"/>
            </a:xfrm>
          </p:grpSpPr>
          <p:sp>
            <p:nvSpPr>
              <p:cNvPr id="27" name="Freeform 11">
                <a:extLst>
                  <a:ext uri="{FF2B5EF4-FFF2-40B4-BE49-F238E27FC236}">
                    <a16:creationId xmlns:a16="http://schemas.microsoft.com/office/drawing/2014/main" id="{673E567D-A53B-43C4-96C3-B713D551189D}"/>
                  </a:ext>
                </a:extLst>
              </p:cNvPr>
              <p:cNvSpPr/>
              <p:nvPr/>
            </p:nvSpPr>
            <p:spPr>
              <a:xfrm>
                <a:off x="-2475340" y="-1865374"/>
                <a:ext cx="657129" cy="656911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chemeClr val="accent4"/>
              </a:solidFill>
            </p:spPr>
          </p:sp>
          <p:sp>
            <p:nvSpPr>
              <p:cNvPr id="28" name="TextBox 12">
                <a:extLst>
                  <a:ext uri="{FF2B5EF4-FFF2-40B4-BE49-F238E27FC236}">
                    <a16:creationId xmlns:a16="http://schemas.microsoft.com/office/drawing/2014/main" id="{D8AC330A-8583-48A6-AB3A-BBEC5E04E99B}"/>
                  </a:ext>
                </a:extLst>
              </p:cNvPr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691C73DE-96F1-4251-BC7F-958039AB1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857500"/>
              <a:ext cx="533400" cy="533400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D378D57-9ED7-4549-832E-65CC85C7BCC0}"/>
              </a:ext>
            </a:extLst>
          </p:cNvPr>
          <p:cNvGrpSpPr/>
          <p:nvPr/>
        </p:nvGrpSpPr>
        <p:grpSpPr>
          <a:xfrm>
            <a:off x="1168362" y="8515171"/>
            <a:ext cx="4107873" cy="3323772"/>
            <a:chOff x="692726" y="2705127"/>
            <a:chExt cx="4107873" cy="3323772"/>
          </a:xfrm>
        </p:grpSpPr>
        <p:grpSp>
          <p:nvGrpSpPr>
            <p:cNvPr id="31" name="Group 10">
              <a:extLst>
                <a:ext uri="{FF2B5EF4-FFF2-40B4-BE49-F238E27FC236}">
                  <a16:creationId xmlns:a16="http://schemas.microsoft.com/office/drawing/2014/main" id="{27323369-065D-44A4-A440-4FEBDC73739F}"/>
                </a:ext>
              </a:extLst>
            </p:cNvPr>
            <p:cNvGrpSpPr/>
            <p:nvPr/>
          </p:nvGrpSpPr>
          <p:grpSpPr>
            <a:xfrm>
              <a:off x="692726" y="2705127"/>
              <a:ext cx="4107873" cy="3323772"/>
              <a:chOff x="-2475340" y="-1865374"/>
              <a:chExt cx="3211940" cy="2601974"/>
            </a:xfrm>
          </p:grpSpPr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D5905C61-E493-442B-8DBF-4B74C19C720C}"/>
                  </a:ext>
                </a:extLst>
              </p:cNvPr>
              <p:cNvSpPr/>
              <p:nvPr/>
            </p:nvSpPr>
            <p:spPr>
              <a:xfrm>
                <a:off x="-2475340" y="-1865374"/>
                <a:ext cx="657129" cy="656911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chemeClr val="accent4"/>
              </a:solidFill>
            </p:spPr>
          </p:sp>
          <p:sp>
            <p:nvSpPr>
              <p:cNvPr id="34" name="TextBox 12">
                <a:extLst>
                  <a:ext uri="{FF2B5EF4-FFF2-40B4-BE49-F238E27FC236}">
                    <a16:creationId xmlns:a16="http://schemas.microsoft.com/office/drawing/2014/main" id="{7C1F42CB-C6A0-4F33-BB4D-85B335281CAC}"/>
                  </a:ext>
                </a:extLst>
              </p:cNvPr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70453F6-11CD-4105-9B5D-EC8B3FF873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2857500"/>
              <a:ext cx="533400" cy="533400"/>
            </a:xfrm>
            <a:prstGeom prst="rect">
              <a:avLst/>
            </a:prstGeom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EC059FF-FD1B-4227-8119-D74FA90872C6}"/>
              </a:ext>
            </a:extLst>
          </p:cNvPr>
          <p:cNvSpPr/>
          <p:nvPr/>
        </p:nvSpPr>
        <p:spPr>
          <a:xfrm>
            <a:off x="2008789" y="2015339"/>
            <a:ext cx="14865927" cy="856322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 </a:t>
            </a:r>
            <a:r>
              <a:rPr lang="en-US" b="1" i="1" dirty="0">
                <a:solidFill>
                  <a:schemeClr val="bg1">
                    <a:lumMod val="95000"/>
                  </a:schemeClr>
                </a:solidFill>
              </a:rPr>
              <a:t>According to a survey by American Express Travel, 75% of travelers say they have been inspired to travel to a specific destination by social media, while 48% want to travel to destinations that will allow them to ‘show off on social media’.</a:t>
            </a:r>
          </a:p>
        </p:txBody>
      </p:sp>
    </p:spTree>
    <p:extLst>
      <p:ext uri="{BB962C8B-B14F-4D97-AF65-F5344CB8AC3E}">
        <p14:creationId xmlns:p14="http://schemas.microsoft.com/office/powerpoint/2010/main" val="274791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38800" y="5829300"/>
            <a:ext cx="7626275" cy="1052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43"/>
              </a:lnSpc>
            </a:pPr>
            <a:r>
              <a:rPr lang="en-US" sz="7517" dirty="0">
                <a:solidFill>
                  <a:srgbClr val="000000"/>
                </a:solidFill>
                <a:latin typeface="DM Serif Display"/>
              </a:rPr>
              <a:t>Thank You !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8620762"/>
            <a:ext cx="2717071" cy="341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Poppins Light"/>
              </a:rPr>
              <a:t>@kanikamittal086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62000" y="9334424"/>
            <a:ext cx="2717071" cy="341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Poppins Light"/>
              </a:rPr>
              <a:t>@Kanikamittal99</a:t>
            </a:r>
          </a:p>
        </p:txBody>
      </p:sp>
      <p:sp>
        <p:nvSpPr>
          <p:cNvPr id="6" name="AutoShape 6"/>
          <p:cNvSpPr/>
          <p:nvPr/>
        </p:nvSpPr>
        <p:spPr>
          <a:xfrm flipV="1">
            <a:off x="-579803" y="1038225"/>
            <a:ext cx="1939926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8357964" y="896783"/>
            <a:ext cx="1572072" cy="263834"/>
            <a:chOff x="0" y="0"/>
            <a:chExt cx="414044" cy="6948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14044" cy="69487"/>
            </a:xfrm>
            <a:custGeom>
              <a:avLst/>
              <a:gdLst/>
              <a:ahLst/>
              <a:cxnLst/>
              <a:rect l="l" t="t" r="r" b="b"/>
              <a:pathLst>
                <a:path w="414044" h="69487">
                  <a:moveTo>
                    <a:pt x="0" y="0"/>
                  </a:moveTo>
                  <a:lnTo>
                    <a:pt x="414044" y="0"/>
                  </a:lnTo>
                  <a:lnTo>
                    <a:pt x="414044" y="69487"/>
                  </a:lnTo>
                  <a:lnTo>
                    <a:pt x="0" y="69487"/>
                  </a:lnTo>
                  <a:close/>
                </a:path>
              </a:pathLst>
            </a:custGeom>
            <a:solidFill>
              <a:srgbClr val="C7B49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414044" cy="126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7C059987-CAFE-455E-8FC2-8ED4A16BD8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21709" y1="6832" x2="7390" y2="33230"/>
                        <a14:backgroundMark x1="7390" y1="33230" x2="5312" y2="46894"/>
                        <a14:backgroundMark x1="10162" y1="77950" x2="28406" y2="91925"/>
                        <a14:backgroundMark x1="28406" y1="91925" x2="30947" y2="92857"/>
                        <a14:backgroundMark x1="80370" y1="88509" x2="89838" y2="66149"/>
                        <a14:backgroundMark x1="85912" y1="12422" x2="91917" y2="36957"/>
                        <a14:backgroundMark x1="91917" y1="36957" x2="91917" y2="372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02134" y="1621496"/>
            <a:ext cx="5283732" cy="39292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BD4A329-A5AD-4CA7-90FC-5E9A64D0FB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76" y="8496300"/>
            <a:ext cx="609524" cy="60952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8E87E2A-60CA-4CAE-81FC-41101E54D5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81" y="9225173"/>
            <a:ext cx="559619" cy="55961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-266229"/>
            <a:ext cx="0" cy="10990315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-157906" y="6840742"/>
            <a:ext cx="18602694" cy="3563852"/>
            <a:chOff x="0" y="0"/>
            <a:chExt cx="2882044" cy="55213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82044" cy="552134"/>
            </a:xfrm>
            <a:custGeom>
              <a:avLst/>
              <a:gdLst/>
              <a:ahLst/>
              <a:cxnLst/>
              <a:rect l="l" t="t" r="r" b="b"/>
              <a:pathLst>
                <a:path w="2882044" h="552134">
                  <a:moveTo>
                    <a:pt x="0" y="0"/>
                  </a:moveTo>
                  <a:lnTo>
                    <a:pt x="2882044" y="0"/>
                  </a:lnTo>
                  <a:lnTo>
                    <a:pt x="2882044" y="552134"/>
                  </a:lnTo>
                  <a:lnTo>
                    <a:pt x="0" y="552134"/>
                  </a:lnTo>
                  <a:close/>
                </a:path>
              </a:pathLst>
            </a:custGeom>
            <a:blipFill>
              <a:blip r:embed="rId2"/>
              <a:stretch>
                <a:fillRect t="-124048" b="-124048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2102730" y="2042417"/>
            <a:ext cx="4971795" cy="2067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43"/>
              </a:lnSpc>
            </a:pPr>
            <a:r>
              <a:rPr lang="en-US" sz="7517">
                <a:solidFill>
                  <a:srgbClr val="000000"/>
                </a:solidFill>
                <a:latin typeface="DM Serif Display"/>
              </a:rPr>
              <a:t>Table</a:t>
            </a:r>
          </a:p>
          <a:p>
            <a:pPr algn="l">
              <a:lnSpc>
                <a:spcPts val="8043"/>
              </a:lnSpc>
            </a:pPr>
            <a:r>
              <a:rPr lang="en-US" sz="7517">
                <a:solidFill>
                  <a:srgbClr val="000000"/>
                </a:solidFill>
                <a:latin typeface="DM Serif Display"/>
              </a:rPr>
              <a:t>of Content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786407" y="1409700"/>
            <a:ext cx="1007152" cy="476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5"/>
              </a:lnSpc>
            </a:pPr>
            <a:r>
              <a:rPr lang="en-US" sz="3500">
                <a:solidFill>
                  <a:srgbClr val="000000"/>
                </a:solidFill>
                <a:latin typeface="DM Serif Display"/>
              </a:rPr>
              <a:t>01.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86407" y="2758594"/>
            <a:ext cx="1007152" cy="476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5"/>
              </a:lnSpc>
            </a:pPr>
            <a:r>
              <a:rPr lang="en-US" sz="3500">
                <a:solidFill>
                  <a:srgbClr val="000000"/>
                </a:solidFill>
                <a:latin typeface="DM Serif Display"/>
              </a:rPr>
              <a:t>02.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86407" y="4036513"/>
            <a:ext cx="1007152" cy="476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5"/>
              </a:lnSpc>
            </a:pPr>
            <a:r>
              <a:rPr lang="en-US" sz="3500">
                <a:solidFill>
                  <a:srgbClr val="000000"/>
                </a:solidFill>
                <a:latin typeface="DM Serif Display"/>
              </a:rPr>
              <a:t>03.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786407" y="5208574"/>
            <a:ext cx="1007152" cy="476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45"/>
              </a:lnSpc>
            </a:pPr>
            <a:r>
              <a:rPr lang="en-US" sz="3500">
                <a:solidFill>
                  <a:srgbClr val="000000"/>
                </a:solidFill>
                <a:latin typeface="DM Serif Display"/>
              </a:rPr>
              <a:t>04.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730986" y="1415282"/>
            <a:ext cx="2219397" cy="37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dirty="0">
                <a:solidFill>
                  <a:srgbClr val="000000"/>
                </a:solidFill>
                <a:latin typeface="Poppins Light"/>
              </a:rPr>
              <a:t>Introduction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706022" y="2749815"/>
            <a:ext cx="2494719" cy="37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dirty="0">
                <a:solidFill>
                  <a:srgbClr val="000000"/>
                </a:solidFill>
                <a:latin typeface="Poppins Light"/>
              </a:rPr>
              <a:t>Data Model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730986" y="4021124"/>
            <a:ext cx="2770041" cy="391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dirty="0">
                <a:solidFill>
                  <a:srgbClr val="000000"/>
                </a:solidFill>
                <a:latin typeface="Poppins Light"/>
              </a:rPr>
              <a:t>Dashboard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793559" y="5198676"/>
            <a:ext cx="2770041" cy="7746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dirty="0">
                <a:solidFill>
                  <a:srgbClr val="000000"/>
                </a:solidFill>
                <a:latin typeface="Poppins Light"/>
              </a:rPr>
              <a:t>Insights &amp; Recommendations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151505" y="1407400"/>
            <a:ext cx="1386122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150">
                <a:solidFill>
                  <a:srgbClr val="000000"/>
                </a:solidFill>
                <a:latin typeface="Poppins"/>
              </a:rPr>
              <a:t>INDEX</a:t>
            </a:r>
          </a:p>
        </p:txBody>
      </p:sp>
      <p:grpSp>
        <p:nvGrpSpPr>
          <p:cNvPr id="21" name="Group 21"/>
          <p:cNvGrpSpPr/>
          <p:nvPr/>
        </p:nvGrpSpPr>
        <p:grpSpPr>
          <a:xfrm rot="-5400000">
            <a:off x="242664" y="2067254"/>
            <a:ext cx="1572072" cy="263834"/>
            <a:chOff x="0" y="0"/>
            <a:chExt cx="414044" cy="6948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14044" cy="69487"/>
            </a:xfrm>
            <a:custGeom>
              <a:avLst/>
              <a:gdLst/>
              <a:ahLst/>
              <a:cxnLst/>
              <a:rect l="l" t="t" r="r" b="b"/>
              <a:pathLst>
                <a:path w="414044" h="69487">
                  <a:moveTo>
                    <a:pt x="0" y="0"/>
                  </a:moveTo>
                  <a:lnTo>
                    <a:pt x="414044" y="0"/>
                  </a:lnTo>
                  <a:lnTo>
                    <a:pt x="414044" y="69487"/>
                  </a:lnTo>
                  <a:lnTo>
                    <a:pt x="0" y="69487"/>
                  </a:lnTo>
                  <a:close/>
                </a:path>
              </a:pathLst>
            </a:custGeom>
            <a:solidFill>
              <a:srgbClr val="C7B49E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57150"/>
              <a:ext cx="414044" cy="1266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1143000" y="557648"/>
            <a:ext cx="5257800" cy="8411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20"/>
              </a:lnSpc>
            </a:pPr>
            <a:r>
              <a:rPr lang="en-US" sz="6000" dirty="0">
                <a:solidFill>
                  <a:srgbClr val="000000"/>
                </a:solidFill>
                <a:latin typeface="DM Serif Display"/>
              </a:rPr>
              <a:t>Introduction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5B3ADDD-FFC5-4E40-A5F7-50F725DE330F}"/>
              </a:ext>
            </a:extLst>
          </p:cNvPr>
          <p:cNvSpPr/>
          <p:nvPr/>
        </p:nvSpPr>
        <p:spPr>
          <a:xfrm>
            <a:off x="2209799" y="2551528"/>
            <a:ext cx="13487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b="1" dirty="0" err="1"/>
              <a:t>AtliQ</a:t>
            </a:r>
            <a:r>
              <a:rPr lang="en-US" sz="2400" b="1" dirty="0"/>
              <a:t> Grands </a:t>
            </a:r>
            <a:r>
              <a:rPr lang="en-US" sz="2400" dirty="0"/>
              <a:t>owns multiple five-star hotels across India. They have been in the hospitality industry for the past 20 years. 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Due to strategic moves from other competitors and ineffective decision-making in management, </a:t>
            </a:r>
            <a:r>
              <a:rPr lang="en-US" sz="2400" dirty="0" err="1"/>
              <a:t>AtliQ</a:t>
            </a:r>
            <a:r>
              <a:rPr lang="en-US" sz="2400" dirty="0"/>
              <a:t> Grands are </a:t>
            </a:r>
            <a:r>
              <a:rPr lang="en-US" sz="2400" b="1" dirty="0"/>
              <a:t>losing its market share and revenue</a:t>
            </a:r>
            <a:r>
              <a:rPr lang="en-US" sz="2400" dirty="0"/>
              <a:t> in the luxury/business hotels category.</a:t>
            </a:r>
          </a:p>
          <a:p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As a strategic move, the managing director of </a:t>
            </a:r>
            <a:r>
              <a:rPr lang="en-US" sz="2400" dirty="0" err="1"/>
              <a:t>AtliQ</a:t>
            </a:r>
            <a:r>
              <a:rPr lang="en-US" sz="2400" dirty="0"/>
              <a:t> Grands wanted to incorporate “</a:t>
            </a:r>
            <a:r>
              <a:rPr lang="en-US" sz="2400" b="1" dirty="0"/>
              <a:t>Business and Data Intelligence</a:t>
            </a:r>
            <a:r>
              <a:rPr lang="en-US" sz="2400" dirty="0"/>
              <a:t>” to regain their market share and revenue. </a:t>
            </a:r>
          </a:p>
          <a:p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585634-6205-44EE-980A-2FE39E28D57E}"/>
              </a:ext>
            </a:extLst>
          </p:cNvPr>
          <p:cNvSpPr/>
          <p:nvPr/>
        </p:nvSpPr>
        <p:spPr>
          <a:xfrm>
            <a:off x="1482435" y="6819900"/>
            <a:ext cx="14942127" cy="114719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TASK - Provide Insights to Revenue Management Team of </a:t>
            </a:r>
            <a:r>
              <a:rPr lang="en-US" sz="2400" b="1" dirty="0" err="1"/>
              <a:t>AtliQ</a:t>
            </a:r>
            <a:r>
              <a:rPr lang="en-US" sz="2400" b="1" dirty="0"/>
              <a:t> hotels by utilizing their historical data.</a:t>
            </a:r>
          </a:p>
        </p:txBody>
      </p:sp>
      <p:sp>
        <p:nvSpPr>
          <p:cNvPr id="7" name="AutoShape 5">
            <a:extLst>
              <a:ext uri="{FF2B5EF4-FFF2-40B4-BE49-F238E27FC236}">
                <a16:creationId xmlns:a16="http://schemas.microsoft.com/office/drawing/2014/main" id="{5FD7DCA5-76CE-466A-81C1-B17800EFBDDE}"/>
              </a:ext>
            </a:extLst>
          </p:cNvPr>
          <p:cNvSpPr/>
          <p:nvPr/>
        </p:nvSpPr>
        <p:spPr>
          <a:xfrm>
            <a:off x="2362200" y="1409700"/>
            <a:ext cx="1536038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483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AutoShape 47">
            <a:extLst>
              <a:ext uri="{FF2B5EF4-FFF2-40B4-BE49-F238E27FC236}">
                <a16:creationId xmlns:a16="http://schemas.microsoft.com/office/drawing/2014/main" id="{6C1DA039-E512-444D-8E49-8AE2A440192C}"/>
              </a:ext>
            </a:extLst>
          </p:cNvPr>
          <p:cNvSpPr/>
          <p:nvPr/>
        </p:nvSpPr>
        <p:spPr>
          <a:xfrm flipV="1">
            <a:off x="13780020" y="4229100"/>
            <a:ext cx="20418" cy="5558869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23" name="AutoShape 4">
            <a:extLst>
              <a:ext uri="{FF2B5EF4-FFF2-40B4-BE49-F238E27FC236}">
                <a16:creationId xmlns:a16="http://schemas.microsoft.com/office/drawing/2014/main" id="{0514B5D7-7BE8-4C65-91BE-6FE718F5A4EF}"/>
              </a:ext>
            </a:extLst>
          </p:cNvPr>
          <p:cNvSpPr/>
          <p:nvPr/>
        </p:nvSpPr>
        <p:spPr>
          <a:xfrm flipH="1" flipV="1">
            <a:off x="8911288" y="1538777"/>
            <a:ext cx="6535" cy="1382351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flipH="1" flipV="1">
            <a:off x="6568374" y="2910814"/>
            <a:ext cx="6535" cy="1382351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flipH="1" flipV="1">
            <a:off x="14464088" y="2902072"/>
            <a:ext cx="6535" cy="1382351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614BEFF3-3271-4317-B44C-BEAACB2FA1A3}"/>
              </a:ext>
            </a:extLst>
          </p:cNvPr>
          <p:cNvGrpSpPr/>
          <p:nvPr/>
        </p:nvGrpSpPr>
        <p:grpSpPr>
          <a:xfrm>
            <a:off x="7239000" y="1185133"/>
            <a:ext cx="3374453" cy="1205508"/>
            <a:chOff x="7410782" y="1448086"/>
            <a:chExt cx="3374453" cy="1205508"/>
          </a:xfrm>
        </p:grpSpPr>
        <p:grpSp>
          <p:nvGrpSpPr>
            <p:cNvPr id="11" name="Group 11"/>
            <p:cNvGrpSpPr/>
            <p:nvPr/>
          </p:nvGrpSpPr>
          <p:grpSpPr>
            <a:xfrm>
              <a:off x="7524466" y="1543171"/>
              <a:ext cx="3260769" cy="1110423"/>
              <a:chOff x="0" y="0"/>
              <a:chExt cx="894870" cy="304739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94870" cy="304739"/>
              </a:xfrm>
              <a:prstGeom prst="ellipse">
                <a:avLst/>
              </a:prstGeom>
              <a:solidFill>
                <a:srgbClr val="62617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19050"/>
                <a:ext cx="894870" cy="323789"/>
              </a:xfrm>
              <a:prstGeom prst="ellipse">
                <a:avLst/>
              </a:prstGeom>
            </p:spPr>
            <p:txBody>
              <a:bodyPr lIns="38100" tIns="38100" rIns="38100" bIns="38100" rtlCol="0" anchor="ctr"/>
              <a:lstStyle/>
              <a:p>
                <a:pPr algn="ctr">
                  <a:lnSpc>
                    <a:spcPts val="1470"/>
                  </a:lnSpc>
                </a:pPr>
                <a:endParaRPr sz="2531"/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>
              <a:off x="7410782" y="1448086"/>
              <a:ext cx="3283895" cy="1132750"/>
              <a:chOff x="0" y="0"/>
              <a:chExt cx="901216" cy="310867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901216" cy="310867"/>
              </a:xfrm>
              <a:prstGeom prst="ellipse">
                <a:avLst/>
              </a:prstGeom>
              <a:solidFill>
                <a:srgbClr val="D6A7E4"/>
              </a:solidFill>
              <a:ln w="19050" cap="sq">
                <a:solidFill>
                  <a:srgbClr val="B47EC4"/>
                </a:solidFill>
                <a:prstDash val="solid"/>
                <a:miter/>
              </a:ln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19050"/>
                <a:ext cx="901216" cy="329917"/>
              </a:xfrm>
              <a:prstGeom prst="ellipse">
                <a:avLst/>
              </a:prstGeom>
            </p:spPr>
            <p:txBody>
              <a:bodyPr lIns="38100" tIns="38100" rIns="38100" bIns="38100" rtlCol="0" anchor="ctr"/>
              <a:lstStyle/>
              <a:p>
                <a:pPr algn="ctr">
                  <a:lnSpc>
                    <a:spcPts val="1470"/>
                  </a:lnSpc>
                </a:pPr>
                <a:endParaRPr sz="2531"/>
              </a:p>
            </p:txBody>
          </p:sp>
        </p:grpSp>
      </p:grpSp>
      <p:sp>
        <p:nvSpPr>
          <p:cNvPr id="17" name="TextBox 17"/>
          <p:cNvSpPr txBox="1"/>
          <p:nvPr/>
        </p:nvSpPr>
        <p:spPr>
          <a:xfrm>
            <a:off x="7513098" y="1624620"/>
            <a:ext cx="2715878" cy="342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9"/>
              </a:lnSpc>
            </a:pPr>
            <a:r>
              <a:rPr lang="en-US" sz="2153" b="1" spc="62" dirty="0">
                <a:solidFill>
                  <a:srgbClr val="000000"/>
                </a:solidFill>
                <a:ea typeface="Inter Bold"/>
                <a:cs typeface="Inter Bold"/>
                <a:sym typeface="Inter Bold"/>
              </a:rPr>
              <a:t>ATLIQ</a:t>
            </a:r>
          </a:p>
        </p:txBody>
      </p:sp>
      <p:sp>
        <p:nvSpPr>
          <p:cNvPr id="20" name="AutoShape 20"/>
          <p:cNvSpPr/>
          <p:nvPr/>
        </p:nvSpPr>
        <p:spPr>
          <a:xfrm flipH="1" flipV="1">
            <a:off x="2772491" y="2901942"/>
            <a:ext cx="6535" cy="1382351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 flipH="1" flipV="1">
            <a:off x="10632947" y="2929824"/>
            <a:ext cx="173" cy="1382383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 flipH="1" flipV="1">
            <a:off x="2749452" y="2916630"/>
            <a:ext cx="11714636" cy="917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EA1FB445-F102-4A69-9E10-284A6FC4DA83}"/>
              </a:ext>
            </a:extLst>
          </p:cNvPr>
          <p:cNvGrpSpPr/>
          <p:nvPr/>
        </p:nvGrpSpPr>
        <p:grpSpPr>
          <a:xfrm>
            <a:off x="1466845" y="3448761"/>
            <a:ext cx="2549090" cy="931744"/>
            <a:chOff x="2633196" y="4417944"/>
            <a:chExt cx="2549090" cy="931744"/>
          </a:xfrm>
        </p:grpSpPr>
        <p:grpSp>
          <p:nvGrpSpPr>
            <p:cNvPr id="48" name="Group 48"/>
            <p:cNvGrpSpPr/>
            <p:nvPr/>
          </p:nvGrpSpPr>
          <p:grpSpPr>
            <a:xfrm>
              <a:off x="2718920" y="4510813"/>
              <a:ext cx="2463366" cy="838875"/>
              <a:chOff x="0" y="0"/>
              <a:chExt cx="894870" cy="304739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894870" cy="304739"/>
              </a:xfrm>
              <a:prstGeom prst="ellipse">
                <a:avLst/>
              </a:prstGeom>
              <a:solidFill>
                <a:srgbClr val="62617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50" name="TextBox 50"/>
              <p:cNvSpPr txBox="1"/>
              <p:nvPr/>
            </p:nvSpPr>
            <p:spPr>
              <a:xfrm>
                <a:off x="0" y="-19050"/>
                <a:ext cx="894870" cy="323789"/>
              </a:xfrm>
              <a:prstGeom prst="ellipse">
                <a:avLst/>
              </a:prstGeom>
            </p:spPr>
            <p:txBody>
              <a:bodyPr lIns="38100" tIns="38100" rIns="38100" bIns="38100" rtlCol="0" anchor="ctr"/>
              <a:lstStyle/>
              <a:p>
                <a:pPr algn="ctr">
                  <a:lnSpc>
                    <a:spcPts val="1470"/>
                  </a:lnSpc>
                </a:pPr>
                <a:endParaRPr sz="2531"/>
              </a:p>
            </p:txBody>
          </p:sp>
        </p:grpSp>
        <p:grpSp>
          <p:nvGrpSpPr>
            <p:cNvPr id="51" name="Group 51"/>
            <p:cNvGrpSpPr/>
            <p:nvPr/>
          </p:nvGrpSpPr>
          <p:grpSpPr>
            <a:xfrm>
              <a:off x="2633196" y="4417944"/>
              <a:ext cx="2480837" cy="855743"/>
              <a:chOff x="0" y="0"/>
              <a:chExt cx="901216" cy="310867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0" y="0"/>
                <a:ext cx="901216" cy="310867"/>
              </a:xfrm>
              <a:prstGeom prst="ellipse">
                <a:avLst/>
              </a:prstGeom>
              <a:solidFill>
                <a:srgbClr val="F3B2DB"/>
              </a:solidFill>
              <a:ln w="19050" cap="sq">
                <a:solidFill>
                  <a:srgbClr val="B47EC4"/>
                </a:solidFill>
                <a:prstDash val="solid"/>
                <a:miter/>
              </a:ln>
            </p:spPr>
          </p:sp>
          <p:sp>
            <p:nvSpPr>
              <p:cNvPr id="53" name="TextBox 53"/>
              <p:cNvSpPr txBox="1"/>
              <p:nvPr/>
            </p:nvSpPr>
            <p:spPr>
              <a:xfrm>
                <a:off x="0" y="-19050"/>
                <a:ext cx="901216" cy="329917"/>
              </a:xfrm>
              <a:prstGeom prst="ellipse">
                <a:avLst/>
              </a:prstGeom>
            </p:spPr>
            <p:txBody>
              <a:bodyPr lIns="38100" tIns="38100" rIns="38100" bIns="38100" rtlCol="0" anchor="ctr"/>
              <a:lstStyle/>
              <a:p>
                <a:pPr algn="ctr">
                  <a:lnSpc>
                    <a:spcPts val="1470"/>
                  </a:lnSpc>
                </a:pPr>
                <a:endParaRPr sz="2531"/>
              </a:p>
            </p:txBody>
          </p:sp>
        </p:grpSp>
      </p:grpSp>
      <p:sp>
        <p:nvSpPr>
          <p:cNvPr id="29" name="TextBox 29"/>
          <p:cNvSpPr txBox="1"/>
          <p:nvPr/>
        </p:nvSpPr>
        <p:spPr>
          <a:xfrm>
            <a:off x="1530556" y="3793237"/>
            <a:ext cx="2266525" cy="283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"/>
              </a:lnSpc>
            </a:pPr>
            <a:r>
              <a:rPr lang="en-US" sz="2400" spc="46" dirty="0">
                <a:solidFill>
                  <a:srgbClr val="000000"/>
                </a:solidFill>
                <a:ea typeface="Inter Bold"/>
                <a:cs typeface="Inter Bold"/>
                <a:sym typeface="Inter Bold"/>
              </a:rPr>
              <a:t>Bangalore</a:t>
            </a:r>
          </a:p>
        </p:txBody>
      </p: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873675D5-4B3D-402C-A640-3176DCFA6F4E}"/>
              </a:ext>
            </a:extLst>
          </p:cNvPr>
          <p:cNvGrpSpPr/>
          <p:nvPr/>
        </p:nvGrpSpPr>
        <p:grpSpPr>
          <a:xfrm>
            <a:off x="5268721" y="3491014"/>
            <a:ext cx="2549090" cy="931744"/>
            <a:chOff x="2633196" y="4417944"/>
            <a:chExt cx="2549090" cy="931744"/>
          </a:xfrm>
        </p:grpSpPr>
        <p:grpSp>
          <p:nvGrpSpPr>
            <p:cNvPr id="187" name="Group 48">
              <a:extLst>
                <a:ext uri="{FF2B5EF4-FFF2-40B4-BE49-F238E27FC236}">
                  <a16:creationId xmlns:a16="http://schemas.microsoft.com/office/drawing/2014/main" id="{23503683-0D40-4041-AFCE-06E991D76322}"/>
                </a:ext>
              </a:extLst>
            </p:cNvPr>
            <p:cNvGrpSpPr/>
            <p:nvPr/>
          </p:nvGrpSpPr>
          <p:grpSpPr>
            <a:xfrm>
              <a:off x="2718920" y="4510813"/>
              <a:ext cx="2463366" cy="838875"/>
              <a:chOff x="0" y="0"/>
              <a:chExt cx="894870" cy="304739"/>
            </a:xfrm>
          </p:grpSpPr>
          <p:sp>
            <p:nvSpPr>
              <p:cNvPr id="191" name="Freeform 49">
                <a:extLst>
                  <a:ext uri="{FF2B5EF4-FFF2-40B4-BE49-F238E27FC236}">
                    <a16:creationId xmlns:a16="http://schemas.microsoft.com/office/drawing/2014/main" id="{4E121944-7222-4DEE-9C6E-8603D7344CD5}"/>
                  </a:ext>
                </a:extLst>
              </p:cNvPr>
              <p:cNvSpPr/>
              <p:nvPr/>
            </p:nvSpPr>
            <p:spPr>
              <a:xfrm>
                <a:off x="0" y="0"/>
                <a:ext cx="894870" cy="304739"/>
              </a:xfrm>
              <a:prstGeom prst="ellipse">
                <a:avLst/>
              </a:prstGeom>
              <a:solidFill>
                <a:srgbClr val="62617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92" name="TextBox 50">
                <a:extLst>
                  <a:ext uri="{FF2B5EF4-FFF2-40B4-BE49-F238E27FC236}">
                    <a16:creationId xmlns:a16="http://schemas.microsoft.com/office/drawing/2014/main" id="{F95A86BC-6CA6-4738-BB83-F62CE2D0E58D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894870" cy="323789"/>
              </a:xfrm>
              <a:prstGeom prst="ellipse">
                <a:avLst/>
              </a:prstGeom>
            </p:spPr>
            <p:txBody>
              <a:bodyPr lIns="38100" tIns="38100" rIns="38100" bIns="38100" rtlCol="0" anchor="ctr"/>
              <a:lstStyle/>
              <a:p>
                <a:pPr algn="ctr">
                  <a:lnSpc>
                    <a:spcPts val="1470"/>
                  </a:lnSpc>
                </a:pPr>
                <a:endParaRPr sz="2531"/>
              </a:p>
            </p:txBody>
          </p:sp>
        </p:grpSp>
        <p:grpSp>
          <p:nvGrpSpPr>
            <p:cNvPr id="188" name="Group 51">
              <a:extLst>
                <a:ext uri="{FF2B5EF4-FFF2-40B4-BE49-F238E27FC236}">
                  <a16:creationId xmlns:a16="http://schemas.microsoft.com/office/drawing/2014/main" id="{CABA7A32-E77C-4853-84C3-2448DE101777}"/>
                </a:ext>
              </a:extLst>
            </p:cNvPr>
            <p:cNvGrpSpPr/>
            <p:nvPr/>
          </p:nvGrpSpPr>
          <p:grpSpPr>
            <a:xfrm>
              <a:off x="2633196" y="4417944"/>
              <a:ext cx="2480837" cy="855743"/>
              <a:chOff x="0" y="0"/>
              <a:chExt cx="901216" cy="310867"/>
            </a:xfrm>
          </p:grpSpPr>
          <p:sp>
            <p:nvSpPr>
              <p:cNvPr id="189" name="Freeform 52">
                <a:extLst>
                  <a:ext uri="{FF2B5EF4-FFF2-40B4-BE49-F238E27FC236}">
                    <a16:creationId xmlns:a16="http://schemas.microsoft.com/office/drawing/2014/main" id="{BCFC9F3F-59E3-4C3B-82B6-B83DFE401105}"/>
                  </a:ext>
                </a:extLst>
              </p:cNvPr>
              <p:cNvSpPr/>
              <p:nvPr/>
            </p:nvSpPr>
            <p:spPr>
              <a:xfrm>
                <a:off x="0" y="0"/>
                <a:ext cx="901216" cy="310867"/>
              </a:xfrm>
              <a:prstGeom prst="ellipse">
                <a:avLst/>
              </a:prstGeom>
              <a:solidFill>
                <a:srgbClr val="F3B2DB"/>
              </a:solidFill>
              <a:ln w="19050" cap="sq">
                <a:solidFill>
                  <a:srgbClr val="B47EC4"/>
                </a:solidFill>
                <a:prstDash val="solid"/>
                <a:miter/>
              </a:ln>
            </p:spPr>
          </p:sp>
          <p:sp>
            <p:nvSpPr>
              <p:cNvPr id="190" name="TextBox 53">
                <a:extLst>
                  <a:ext uri="{FF2B5EF4-FFF2-40B4-BE49-F238E27FC236}">
                    <a16:creationId xmlns:a16="http://schemas.microsoft.com/office/drawing/2014/main" id="{97BC19D1-393E-448E-88A5-1B2507F49A45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901216" cy="329917"/>
              </a:xfrm>
              <a:prstGeom prst="ellipse">
                <a:avLst/>
              </a:prstGeom>
            </p:spPr>
            <p:txBody>
              <a:bodyPr lIns="38100" tIns="38100" rIns="38100" bIns="38100" rtlCol="0" anchor="ctr"/>
              <a:lstStyle/>
              <a:p>
                <a:pPr algn="ctr">
                  <a:lnSpc>
                    <a:spcPts val="1470"/>
                  </a:lnSpc>
                </a:pPr>
                <a:endParaRPr sz="2531"/>
              </a:p>
            </p:txBody>
          </p:sp>
        </p:grp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DD8BD342-EFE7-43D2-8FCE-A5C5D6346A7E}"/>
              </a:ext>
            </a:extLst>
          </p:cNvPr>
          <p:cNvGrpSpPr/>
          <p:nvPr/>
        </p:nvGrpSpPr>
        <p:grpSpPr>
          <a:xfrm>
            <a:off x="1405580" y="4284291"/>
            <a:ext cx="3482110" cy="4883063"/>
            <a:chOff x="1271366" y="4284291"/>
            <a:chExt cx="3482110" cy="4883063"/>
          </a:xfrm>
        </p:grpSpPr>
        <p:sp>
          <p:nvSpPr>
            <p:cNvPr id="47" name="AutoShape 47"/>
            <p:cNvSpPr/>
            <p:nvPr/>
          </p:nvSpPr>
          <p:spPr>
            <a:xfrm flipV="1">
              <a:off x="1998096" y="4284291"/>
              <a:ext cx="20418" cy="4883063"/>
            </a:xfrm>
            <a:prstGeom prst="line">
              <a:avLst/>
            </a:prstGeom>
            <a:ln w="9525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0E33B7ED-1074-4DFD-9FE0-6D8A6F37CC91}"/>
                </a:ext>
              </a:extLst>
            </p:cNvPr>
            <p:cNvGrpSpPr/>
            <p:nvPr/>
          </p:nvGrpSpPr>
          <p:grpSpPr>
            <a:xfrm>
              <a:off x="1681019" y="5170136"/>
              <a:ext cx="3031837" cy="283219"/>
              <a:chOff x="1681019" y="5170136"/>
              <a:chExt cx="3031837" cy="283219"/>
            </a:xfrm>
          </p:grpSpPr>
          <p:sp>
            <p:nvSpPr>
              <p:cNvPr id="171" name="AutoShape 171"/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16" name="TextBox 29">
                <a:extLst>
                  <a:ext uri="{FF2B5EF4-FFF2-40B4-BE49-F238E27FC236}">
                    <a16:creationId xmlns:a16="http://schemas.microsoft.com/office/drawing/2014/main" id="{074B6923-975B-4ACF-9D00-8C0E4F65B9E8}"/>
                  </a:ext>
                </a:extLst>
              </p:cNvPr>
              <p:cNvSpPr txBox="1"/>
              <p:nvPr/>
            </p:nvSpPr>
            <p:spPr>
              <a:xfrm>
                <a:off x="1681019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r"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Palace</a:t>
                </a:r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0748501C-AF4B-4787-AD5B-9CE4C07FCC6B}"/>
                </a:ext>
              </a:extLst>
            </p:cNvPr>
            <p:cNvGrpSpPr/>
            <p:nvPr/>
          </p:nvGrpSpPr>
          <p:grpSpPr>
            <a:xfrm>
              <a:off x="1721639" y="5841160"/>
              <a:ext cx="3031837" cy="283219"/>
              <a:chOff x="1681019" y="5170136"/>
              <a:chExt cx="3031837" cy="283219"/>
            </a:xfrm>
          </p:grpSpPr>
          <p:sp>
            <p:nvSpPr>
              <p:cNvPr id="219" name="AutoShape 171">
                <a:extLst>
                  <a:ext uri="{FF2B5EF4-FFF2-40B4-BE49-F238E27FC236}">
                    <a16:creationId xmlns:a16="http://schemas.microsoft.com/office/drawing/2014/main" id="{2FE7181D-386A-430A-83C6-265D1A45DCBF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20" name="TextBox 29">
                <a:extLst>
                  <a:ext uri="{FF2B5EF4-FFF2-40B4-BE49-F238E27FC236}">
                    <a16:creationId xmlns:a16="http://schemas.microsoft.com/office/drawing/2014/main" id="{895DC379-25BD-4232-91D5-8102EA409D35}"/>
                  </a:ext>
                </a:extLst>
              </p:cNvPr>
              <p:cNvSpPr txBox="1"/>
              <p:nvPr/>
            </p:nvSpPr>
            <p:spPr>
              <a:xfrm>
                <a:off x="1681019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r"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Grands</a:t>
                </a:r>
              </a:p>
            </p:txBody>
          </p: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0418D22A-7AE6-4D56-B300-6456B73DF6AB}"/>
                </a:ext>
              </a:extLst>
            </p:cNvPr>
            <p:cNvGrpSpPr/>
            <p:nvPr/>
          </p:nvGrpSpPr>
          <p:grpSpPr>
            <a:xfrm>
              <a:off x="2038716" y="6647335"/>
              <a:ext cx="2714760" cy="283219"/>
              <a:chOff x="1998096" y="5170136"/>
              <a:chExt cx="2714760" cy="283219"/>
            </a:xfrm>
          </p:grpSpPr>
          <p:sp>
            <p:nvSpPr>
              <p:cNvPr id="222" name="AutoShape 171">
                <a:extLst>
                  <a:ext uri="{FF2B5EF4-FFF2-40B4-BE49-F238E27FC236}">
                    <a16:creationId xmlns:a16="http://schemas.microsoft.com/office/drawing/2014/main" id="{BCACE81F-1CEC-44AC-A2F9-002861046C7A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23" name="TextBox 29">
                <a:extLst>
                  <a:ext uri="{FF2B5EF4-FFF2-40B4-BE49-F238E27FC236}">
                    <a16:creationId xmlns:a16="http://schemas.microsoft.com/office/drawing/2014/main" id="{D295E1B3-B833-4EEA-A142-F46F88AAD43E}"/>
                  </a:ext>
                </a:extLst>
              </p:cNvPr>
              <p:cNvSpPr txBox="1"/>
              <p:nvPr/>
            </p:nvSpPr>
            <p:spPr>
              <a:xfrm>
                <a:off x="2364010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City</a:t>
                </a:r>
              </a:p>
            </p:txBody>
          </p: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ABE23458-E1F8-4508-93B3-D041F859A4C3}"/>
                </a:ext>
              </a:extLst>
            </p:cNvPr>
            <p:cNvGrpSpPr/>
            <p:nvPr/>
          </p:nvGrpSpPr>
          <p:grpSpPr>
            <a:xfrm>
              <a:off x="2038716" y="7413208"/>
              <a:ext cx="2714760" cy="293652"/>
              <a:chOff x="1998096" y="5159703"/>
              <a:chExt cx="2714760" cy="293652"/>
            </a:xfrm>
          </p:grpSpPr>
          <p:sp>
            <p:nvSpPr>
              <p:cNvPr id="225" name="AutoShape 171">
                <a:extLst>
                  <a:ext uri="{FF2B5EF4-FFF2-40B4-BE49-F238E27FC236}">
                    <a16:creationId xmlns:a16="http://schemas.microsoft.com/office/drawing/2014/main" id="{0D59735F-B895-4CEC-BADB-9A0C7593AE2D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26" name="TextBox 29">
                <a:extLst>
                  <a:ext uri="{FF2B5EF4-FFF2-40B4-BE49-F238E27FC236}">
                    <a16:creationId xmlns:a16="http://schemas.microsoft.com/office/drawing/2014/main" id="{9F1A1D5E-443A-4B11-9975-06A35C5E64BB}"/>
                  </a:ext>
                </a:extLst>
              </p:cNvPr>
              <p:cNvSpPr txBox="1"/>
              <p:nvPr/>
            </p:nvSpPr>
            <p:spPr>
              <a:xfrm>
                <a:off x="2364009" y="5159703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Blu</a:t>
                </a:r>
              </a:p>
            </p:txBody>
          </p: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91F82031-0C0D-4FBC-9165-57241E2381E1}"/>
                </a:ext>
              </a:extLst>
            </p:cNvPr>
            <p:cNvGrpSpPr/>
            <p:nvPr/>
          </p:nvGrpSpPr>
          <p:grpSpPr>
            <a:xfrm>
              <a:off x="1271366" y="8211320"/>
              <a:ext cx="3482110" cy="283219"/>
              <a:chOff x="1230746" y="5170136"/>
              <a:chExt cx="3482110" cy="283219"/>
            </a:xfrm>
          </p:grpSpPr>
          <p:sp>
            <p:nvSpPr>
              <p:cNvPr id="228" name="AutoShape 171">
                <a:extLst>
                  <a:ext uri="{FF2B5EF4-FFF2-40B4-BE49-F238E27FC236}">
                    <a16:creationId xmlns:a16="http://schemas.microsoft.com/office/drawing/2014/main" id="{0E242C42-6284-483E-8092-0264BE488547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29" name="TextBox 29">
                <a:extLst>
                  <a:ext uri="{FF2B5EF4-FFF2-40B4-BE49-F238E27FC236}">
                    <a16:creationId xmlns:a16="http://schemas.microsoft.com/office/drawing/2014/main" id="{04EBA4CD-ABC6-47CC-A6FD-5ED286033A10}"/>
                  </a:ext>
                </a:extLst>
              </p:cNvPr>
              <p:cNvSpPr txBox="1"/>
              <p:nvPr/>
            </p:nvSpPr>
            <p:spPr>
              <a:xfrm>
                <a:off x="1230746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r"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Bay</a:t>
                </a:r>
              </a:p>
            </p:txBody>
          </p:sp>
        </p:grpSp>
        <p:grpSp>
          <p:nvGrpSpPr>
            <p:cNvPr id="230" name="Group 229">
              <a:extLst>
                <a:ext uri="{FF2B5EF4-FFF2-40B4-BE49-F238E27FC236}">
                  <a16:creationId xmlns:a16="http://schemas.microsoft.com/office/drawing/2014/main" id="{A13BB642-E33A-4E34-B6A5-32D008046082}"/>
                </a:ext>
              </a:extLst>
            </p:cNvPr>
            <p:cNvGrpSpPr/>
            <p:nvPr/>
          </p:nvGrpSpPr>
          <p:grpSpPr>
            <a:xfrm>
              <a:off x="1707784" y="8884135"/>
              <a:ext cx="3031837" cy="283219"/>
              <a:chOff x="1681019" y="5170136"/>
              <a:chExt cx="3031837" cy="283219"/>
            </a:xfrm>
          </p:grpSpPr>
          <p:sp>
            <p:nvSpPr>
              <p:cNvPr id="231" name="AutoShape 171">
                <a:extLst>
                  <a:ext uri="{FF2B5EF4-FFF2-40B4-BE49-F238E27FC236}">
                    <a16:creationId xmlns:a16="http://schemas.microsoft.com/office/drawing/2014/main" id="{9B6C5527-D291-41F8-B8CF-31E96EB4E288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32" name="TextBox 29">
                <a:extLst>
                  <a:ext uri="{FF2B5EF4-FFF2-40B4-BE49-F238E27FC236}">
                    <a16:creationId xmlns:a16="http://schemas.microsoft.com/office/drawing/2014/main" id="{BD750F1D-A172-47A9-BD45-1C272A68E0DF}"/>
                  </a:ext>
                </a:extLst>
              </p:cNvPr>
              <p:cNvSpPr txBox="1"/>
              <p:nvPr/>
            </p:nvSpPr>
            <p:spPr>
              <a:xfrm>
                <a:off x="1681019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r"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Exotica</a:t>
                </a:r>
              </a:p>
            </p:txBody>
          </p:sp>
        </p:grp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47EF3666-5FA6-4CA1-9AFE-6DE0729364DE}"/>
              </a:ext>
            </a:extLst>
          </p:cNvPr>
          <p:cNvGrpSpPr/>
          <p:nvPr/>
        </p:nvGrpSpPr>
        <p:grpSpPr>
          <a:xfrm>
            <a:off x="5087214" y="4334602"/>
            <a:ext cx="3482110" cy="4250867"/>
            <a:chOff x="1271366" y="4284290"/>
            <a:chExt cx="3482110" cy="4250867"/>
          </a:xfrm>
        </p:grpSpPr>
        <p:sp>
          <p:nvSpPr>
            <p:cNvPr id="235" name="AutoShape 47">
              <a:extLst>
                <a:ext uri="{FF2B5EF4-FFF2-40B4-BE49-F238E27FC236}">
                  <a16:creationId xmlns:a16="http://schemas.microsoft.com/office/drawing/2014/main" id="{1AB1C9BF-2B03-4DE9-9D53-8F08541F6AA1}"/>
                </a:ext>
              </a:extLst>
            </p:cNvPr>
            <p:cNvSpPr/>
            <p:nvPr/>
          </p:nvSpPr>
          <p:spPr>
            <a:xfrm flipH="1" flipV="1">
              <a:off x="2018514" y="4284290"/>
              <a:ext cx="6347" cy="4250867"/>
            </a:xfrm>
            <a:prstGeom prst="line">
              <a:avLst/>
            </a:prstGeom>
            <a:ln w="9525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FA140602-3375-4B6B-BE54-520646F46692}"/>
                </a:ext>
              </a:extLst>
            </p:cNvPr>
            <p:cNvGrpSpPr/>
            <p:nvPr/>
          </p:nvGrpSpPr>
          <p:grpSpPr>
            <a:xfrm>
              <a:off x="1681019" y="5170136"/>
              <a:ext cx="3031837" cy="283219"/>
              <a:chOff x="1681019" y="5170136"/>
              <a:chExt cx="3031837" cy="283219"/>
            </a:xfrm>
          </p:grpSpPr>
          <p:sp>
            <p:nvSpPr>
              <p:cNvPr id="252" name="AutoShape 171">
                <a:extLst>
                  <a:ext uri="{FF2B5EF4-FFF2-40B4-BE49-F238E27FC236}">
                    <a16:creationId xmlns:a16="http://schemas.microsoft.com/office/drawing/2014/main" id="{3B40A006-EB01-4571-8A65-001D710B1370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53" name="TextBox 29">
                <a:extLst>
                  <a:ext uri="{FF2B5EF4-FFF2-40B4-BE49-F238E27FC236}">
                    <a16:creationId xmlns:a16="http://schemas.microsoft.com/office/drawing/2014/main" id="{33F206A9-5EA0-40CE-B509-8C53133416B3}"/>
                  </a:ext>
                </a:extLst>
              </p:cNvPr>
              <p:cNvSpPr txBox="1"/>
              <p:nvPr/>
            </p:nvSpPr>
            <p:spPr>
              <a:xfrm>
                <a:off x="1681019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r"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Palace</a:t>
                </a:r>
              </a:p>
            </p:txBody>
          </p: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id="{A0B4CA69-93E1-4819-A117-92C4F20995B2}"/>
                </a:ext>
              </a:extLst>
            </p:cNvPr>
            <p:cNvGrpSpPr/>
            <p:nvPr/>
          </p:nvGrpSpPr>
          <p:grpSpPr>
            <a:xfrm>
              <a:off x="1721639" y="5841160"/>
              <a:ext cx="3031837" cy="283219"/>
              <a:chOff x="1681019" y="5170136"/>
              <a:chExt cx="3031837" cy="283219"/>
            </a:xfrm>
          </p:grpSpPr>
          <p:sp>
            <p:nvSpPr>
              <p:cNvPr id="250" name="AutoShape 171">
                <a:extLst>
                  <a:ext uri="{FF2B5EF4-FFF2-40B4-BE49-F238E27FC236}">
                    <a16:creationId xmlns:a16="http://schemas.microsoft.com/office/drawing/2014/main" id="{10F9C324-DCDF-4C52-982E-9F0FF96761C4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51" name="TextBox 29">
                <a:extLst>
                  <a:ext uri="{FF2B5EF4-FFF2-40B4-BE49-F238E27FC236}">
                    <a16:creationId xmlns:a16="http://schemas.microsoft.com/office/drawing/2014/main" id="{66ABC0CD-CA9A-42EB-A11D-384C36B20E7D}"/>
                  </a:ext>
                </a:extLst>
              </p:cNvPr>
              <p:cNvSpPr txBox="1"/>
              <p:nvPr/>
            </p:nvSpPr>
            <p:spPr>
              <a:xfrm>
                <a:off x="1681019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r"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Grands</a:t>
                </a:r>
              </a:p>
            </p:txBody>
          </p:sp>
        </p:grp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479C3442-EFA5-4812-B182-49B7AFD8DD45}"/>
                </a:ext>
              </a:extLst>
            </p:cNvPr>
            <p:cNvGrpSpPr/>
            <p:nvPr/>
          </p:nvGrpSpPr>
          <p:grpSpPr>
            <a:xfrm>
              <a:off x="2038716" y="6647335"/>
              <a:ext cx="2714760" cy="283219"/>
              <a:chOff x="1998096" y="5170136"/>
              <a:chExt cx="2714760" cy="283219"/>
            </a:xfrm>
          </p:grpSpPr>
          <p:sp>
            <p:nvSpPr>
              <p:cNvPr id="248" name="AutoShape 171">
                <a:extLst>
                  <a:ext uri="{FF2B5EF4-FFF2-40B4-BE49-F238E27FC236}">
                    <a16:creationId xmlns:a16="http://schemas.microsoft.com/office/drawing/2014/main" id="{AD06954F-BE19-47E1-9368-3D62913F2B75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49" name="TextBox 29">
                <a:extLst>
                  <a:ext uri="{FF2B5EF4-FFF2-40B4-BE49-F238E27FC236}">
                    <a16:creationId xmlns:a16="http://schemas.microsoft.com/office/drawing/2014/main" id="{FDFF1D40-87AD-46C4-873E-704055A0955C}"/>
                  </a:ext>
                </a:extLst>
              </p:cNvPr>
              <p:cNvSpPr txBox="1"/>
              <p:nvPr/>
            </p:nvSpPr>
            <p:spPr>
              <a:xfrm>
                <a:off x="2364010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City</a:t>
                </a:r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F24A7E46-0F63-4CC2-86E8-7B532E4ACEC3}"/>
                </a:ext>
              </a:extLst>
            </p:cNvPr>
            <p:cNvGrpSpPr/>
            <p:nvPr/>
          </p:nvGrpSpPr>
          <p:grpSpPr>
            <a:xfrm>
              <a:off x="2038716" y="7413208"/>
              <a:ext cx="2714760" cy="293652"/>
              <a:chOff x="1998096" y="5159703"/>
              <a:chExt cx="2714760" cy="293652"/>
            </a:xfrm>
          </p:grpSpPr>
          <p:sp>
            <p:nvSpPr>
              <p:cNvPr id="246" name="AutoShape 171">
                <a:extLst>
                  <a:ext uri="{FF2B5EF4-FFF2-40B4-BE49-F238E27FC236}">
                    <a16:creationId xmlns:a16="http://schemas.microsoft.com/office/drawing/2014/main" id="{C5098070-9540-41D0-85B5-795921E0B5FC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47" name="TextBox 29">
                <a:extLst>
                  <a:ext uri="{FF2B5EF4-FFF2-40B4-BE49-F238E27FC236}">
                    <a16:creationId xmlns:a16="http://schemas.microsoft.com/office/drawing/2014/main" id="{719B1BB7-C07D-4BFE-8579-04DE88785855}"/>
                  </a:ext>
                </a:extLst>
              </p:cNvPr>
              <p:cNvSpPr txBox="1"/>
              <p:nvPr/>
            </p:nvSpPr>
            <p:spPr>
              <a:xfrm>
                <a:off x="2364009" y="5159703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Blu</a:t>
                </a:r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C70C9471-E537-4E88-81E8-AA64FE834838}"/>
                </a:ext>
              </a:extLst>
            </p:cNvPr>
            <p:cNvGrpSpPr/>
            <p:nvPr/>
          </p:nvGrpSpPr>
          <p:grpSpPr>
            <a:xfrm>
              <a:off x="1271366" y="8211320"/>
              <a:ext cx="3482110" cy="283219"/>
              <a:chOff x="1230746" y="5170136"/>
              <a:chExt cx="3482110" cy="283219"/>
            </a:xfrm>
          </p:grpSpPr>
          <p:sp>
            <p:nvSpPr>
              <p:cNvPr id="244" name="AutoShape 171">
                <a:extLst>
                  <a:ext uri="{FF2B5EF4-FFF2-40B4-BE49-F238E27FC236}">
                    <a16:creationId xmlns:a16="http://schemas.microsoft.com/office/drawing/2014/main" id="{A5EA98AD-0815-41EA-AB2B-F967248421F8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45" name="TextBox 29">
                <a:extLst>
                  <a:ext uri="{FF2B5EF4-FFF2-40B4-BE49-F238E27FC236}">
                    <a16:creationId xmlns:a16="http://schemas.microsoft.com/office/drawing/2014/main" id="{68A13D49-D903-4254-8AFC-9EC7B07AD1C6}"/>
                  </a:ext>
                </a:extLst>
              </p:cNvPr>
              <p:cNvSpPr txBox="1"/>
              <p:nvPr/>
            </p:nvSpPr>
            <p:spPr>
              <a:xfrm>
                <a:off x="1230746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r"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Bay</a:t>
                </a:r>
              </a:p>
            </p:txBody>
          </p:sp>
        </p:grp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793F8807-9207-4432-9C20-BDA9D8B176A9}"/>
              </a:ext>
            </a:extLst>
          </p:cNvPr>
          <p:cNvGrpSpPr/>
          <p:nvPr/>
        </p:nvGrpSpPr>
        <p:grpSpPr>
          <a:xfrm>
            <a:off x="9432431" y="3525956"/>
            <a:ext cx="2549090" cy="931744"/>
            <a:chOff x="2633196" y="4417944"/>
            <a:chExt cx="2549090" cy="931744"/>
          </a:xfrm>
        </p:grpSpPr>
        <p:grpSp>
          <p:nvGrpSpPr>
            <p:cNvPr id="255" name="Group 48">
              <a:extLst>
                <a:ext uri="{FF2B5EF4-FFF2-40B4-BE49-F238E27FC236}">
                  <a16:creationId xmlns:a16="http://schemas.microsoft.com/office/drawing/2014/main" id="{7BA22D3C-90B5-4558-8CC7-DB508B6C4BC1}"/>
                </a:ext>
              </a:extLst>
            </p:cNvPr>
            <p:cNvGrpSpPr/>
            <p:nvPr/>
          </p:nvGrpSpPr>
          <p:grpSpPr>
            <a:xfrm>
              <a:off x="2718920" y="4510813"/>
              <a:ext cx="2463366" cy="838875"/>
              <a:chOff x="0" y="0"/>
              <a:chExt cx="894870" cy="304739"/>
            </a:xfrm>
          </p:grpSpPr>
          <p:sp>
            <p:nvSpPr>
              <p:cNvPr id="259" name="Freeform 49">
                <a:extLst>
                  <a:ext uri="{FF2B5EF4-FFF2-40B4-BE49-F238E27FC236}">
                    <a16:creationId xmlns:a16="http://schemas.microsoft.com/office/drawing/2014/main" id="{0CBD4146-0DAE-46FE-886D-3594E95BBCF9}"/>
                  </a:ext>
                </a:extLst>
              </p:cNvPr>
              <p:cNvSpPr/>
              <p:nvPr/>
            </p:nvSpPr>
            <p:spPr>
              <a:xfrm>
                <a:off x="0" y="0"/>
                <a:ext cx="894870" cy="304739"/>
              </a:xfrm>
              <a:prstGeom prst="ellipse">
                <a:avLst/>
              </a:prstGeom>
              <a:solidFill>
                <a:srgbClr val="62617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260" name="TextBox 50">
                <a:extLst>
                  <a:ext uri="{FF2B5EF4-FFF2-40B4-BE49-F238E27FC236}">
                    <a16:creationId xmlns:a16="http://schemas.microsoft.com/office/drawing/2014/main" id="{8FAF2FF8-3B1C-4950-A127-E35FD9A69D2F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894870" cy="323789"/>
              </a:xfrm>
              <a:prstGeom prst="ellipse">
                <a:avLst/>
              </a:prstGeom>
            </p:spPr>
            <p:txBody>
              <a:bodyPr lIns="38100" tIns="38100" rIns="38100" bIns="38100" rtlCol="0" anchor="ctr"/>
              <a:lstStyle/>
              <a:p>
                <a:pPr algn="ctr">
                  <a:lnSpc>
                    <a:spcPts val="1470"/>
                  </a:lnSpc>
                </a:pPr>
                <a:endParaRPr sz="2531"/>
              </a:p>
            </p:txBody>
          </p:sp>
        </p:grpSp>
        <p:grpSp>
          <p:nvGrpSpPr>
            <p:cNvPr id="256" name="Group 51">
              <a:extLst>
                <a:ext uri="{FF2B5EF4-FFF2-40B4-BE49-F238E27FC236}">
                  <a16:creationId xmlns:a16="http://schemas.microsoft.com/office/drawing/2014/main" id="{D5C13B59-FFC3-4F49-AA83-0CFAC8E98A60}"/>
                </a:ext>
              </a:extLst>
            </p:cNvPr>
            <p:cNvGrpSpPr/>
            <p:nvPr/>
          </p:nvGrpSpPr>
          <p:grpSpPr>
            <a:xfrm>
              <a:off x="2633196" y="4417944"/>
              <a:ext cx="2480837" cy="855743"/>
              <a:chOff x="0" y="0"/>
              <a:chExt cx="901216" cy="310867"/>
            </a:xfrm>
          </p:grpSpPr>
          <p:sp>
            <p:nvSpPr>
              <p:cNvPr id="257" name="Freeform 52">
                <a:extLst>
                  <a:ext uri="{FF2B5EF4-FFF2-40B4-BE49-F238E27FC236}">
                    <a16:creationId xmlns:a16="http://schemas.microsoft.com/office/drawing/2014/main" id="{A3B4C12E-E145-4103-BB1F-9D3AD7294898}"/>
                  </a:ext>
                </a:extLst>
              </p:cNvPr>
              <p:cNvSpPr/>
              <p:nvPr/>
            </p:nvSpPr>
            <p:spPr>
              <a:xfrm>
                <a:off x="0" y="0"/>
                <a:ext cx="901216" cy="310867"/>
              </a:xfrm>
              <a:prstGeom prst="ellipse">
                <a:avLst/>
              </a:prstGeom>
              <a:solidFill>
                <a:srgbClr val="F3B2DB"/>
              </a:solidFill>
              <a:ln w="19050" cap="sq">
                <a:solidFill>
                  <a:srgbClr val="B47EC4"/>
                </a:solidFill>
                <a:prstDash val="solid"/>
                <a:miter/>
              </a:ln>
            </p:spPr>
          </p:sp>
          <p:sp>
            <p:nvSpPr>
              <p:cNvPr id="258" name="TextBox 53">
                <a:extLst>
                  <a:ext uri="{FF2B5EF4-FFF2-40B4-BE49-F238E27FC236}">
                    <a16:creationId xmlns:a16="http://schemas.microsoft.com/office/drawing/2014/main" id="{D9938E91-476B-4B00-A06F-2E81E70F88C7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901216" cy="329917"/>
              </a:xfrm>
              <a:prstGeom prst="ellipse">
                <a:avLst/>
              </a:prstGeom>
            </p:spPr>
            <p:txBody>
              <a:bodyPr lIns="38100" tIns="38100" rIns="38100" bIns="38100" rtlCol="0" anchor="ctr"/>
              <a:lstStyle/>
              <a:p>
                <a:pPr algn="ctr">
                  <a:lnSpc>
                    <a:spcPts val="1470"/>
                  </a:lnSpc>
                </a:pPr>
                <a:endParaRPr sz="2531"/>
              </a:p>
            </p:txBody>
          </p:sp>
        </p:grp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13CE0894-A4AA-4B87-8B26-3F6D638B00C6}"/>
              </a:ext>
            </a:extLst>
          </p:cNvPr>
          <p:cNvGrpSpPr/>
          <p:nvPr/>
        </p:nvGrpSpPr>
        <p:grpSpPr>
          <a:xfrm>
            <a:off x="13275940" y="3551132"/>
            <a:ext cx="2549090" cy="931744"/>
            <a:chOff x="2633196" y="4417944"/>
            <a:chExt cx="2549090" cy="931744"/>
          </a:xfrm>
        </p:grpSpPr>
        <p:grpSp>
          <p:nvGrpSpPr>
            <p:cNvPr id="262" name="Group 48">
              <a:extLst>
                <a:ext uri="{FF2B5EF4-FFF2-40B4-BE49-F238E27FC236}">
                  <a16:creationId xmlns:a16="http://schemas.microsoft.com/office/drawing/2014/main" id="{6567FE7F-465F-471F-99B0-E010FCAEB4E1}"/>
                </a:ext>
              </a:extLst>
            </p:cNvPr>
            <p:cNvGrpSpPr/>
            <p:nvPr/>
          </p:nvGrpSpPr>
          <p:grpSpPr>
            <a:xfrm>
              <a:off x="2718920" y="4510813"/>
              <a:ext cx="2463366" cy="838875"/>
              <a:chOff x="0" y="0"/>
              <a:chExt cx="894870" cy="304739"/>
            </a:xfrm>
          </p:grpSpPr>
          <p:sp>
            <p:nvSpPr>
              <p:cNvPr id="266" name="Freeform 49">
                <a:extLst>
                  <a:ext uri="{FF2B5EF4-FFF2-40B4-BE49-F238E27FC236}">
                    <a16:creationId xmlns:a16="http://schemas.microsoft.com/office/drawing/2014/main" id="{9C9BC004-A331-4965-B68C-9B1455822E93}"/>
                  </a:ext>
                </a:extLst>
              </p:cNvPr>
              <p:cNvSpPr/>
              <p:nvPr/>
            </p:nvSpPr>
            <p:spPr>
              <a:xfrm>
                <a:off x="0" y="0"/>
                <a:ext cx="894870" cy="304739"/>
              </a:xfrm>
              <a:prstGeom prst="ellipse">
                <a:avLst/>
              </a:prstGeom>
              <a:solidFill>
                <a:srgbClr val="62617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267" name="TextBox 50">
                <a:extLst>
                  <a:ext uri="{FF2B5EF4-FFF2-40B4-BE49-F238E27FC236}">
                    <a16:creationId xmlns:a16="http://schemas.microsoft.com/office/drawing/2014/main" id="{260A5459-5CD4-4BA2-9C35-66DEAE05A226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894870" cy="323789"/>
              </a:xfrm>
              <a:prstGeom prst="ellipse">
                <a:avLst/>
              </a:prstGeom>
            </p:spPr>
            <p:txBody>
              <a:bodyPr lIns="38100" tIns="38100" rIns="38100" bIns="38100" rtlCol="0" anchor="ctr"/>
              <a:lstStyle/>
              <a:p>
                <a:pPr algn="ctr">
                  <a:lnSpc>
                    <a:spcPts val="1470"/>
                  </a:lnSpc>
                </a:pPr>
                <a:endParaRPr sz="2531"/>
              </a:p>
            </p:txBody>
          </p:sp>
        </p:grpSp>
        <p:grpSp>
          <p:nvGrpSpPr>
            <p:cNvPr id="263" name="Group 51">
              <a:extLst>
                <a:ext uri="{FF2B5EF4-FFF2-40B4-BE49-F238E27FC236}">
                  <a16:creationId xmlns:a16="http://schemas.microsoft.com/office/drawing/2014/main" id="{EF398341-6335-4F16-9D17-E1DA55D3BC5E}"/>
                </a:ext>
              </a:extLst>
            </p:cNvPr>
            <p:cNvGrpSpPr/>
            <p:nvPr/>
          </p:nvGrpSpPr>
          <p:grpSpPr>
            <a:xfrm>
              <a:off x="2633196" y="4417944"/>
              <a:ext cx="2480837" cy="855743"/>
              <a:chOff x="0" y="0"/>
              <a:chExt cx="901216" cy="310867"/>
            </a:xfrm>
          </p:grpSpPr>
          <p:sp>
            <p:nvSpPr>
              <p:cNvPr id="264" name="Freeform 52">
                <a:extLst>
                  <a:ext uri="{FF2B5EF4-FFF2-40B4-BE49-F238E27FC236}">
                    <a16:creationId xmlns:a16="http://schemas.microsoft.com/office/drawing/2014/main" id="{D55802BD-9FBC-4A3C-81AA-DE4D9987E939}"/>
                  </a:ext>
                </a:extLst>
              </p:cNvPr>
              <p:cNvSpPr/>
              <p:nvPr/>
            </p:nvSpPr>
            <p:spPr>
              <a:xfrm>
                <a:off x="0" y="0"/>
                <a:ext cx="901216" cy="310867"/>
              </a:xfrm>
              <a:prstGeom prst="ellipse">
                <a:avLst/>
              </a:prstGeom>
              <a:solidFill>
                <a:srgbClr val="F3B2DB"/>
              </a:solidFill>
              <a:ln w="19050" cap="sq">
                <a:solidFill>
                  <a:srgbClr val="B47EC4"/>
                </a:solidFill>
                <a:prstDash val="solid"/>
                <a:miter/>
              </a:ln>
            </p:spPr>
          </p:sp>
          <p:sp>
            <p:nvSpPr>
              <p:cNvPr id="265" name="TextBox 53">
                <a:extLst>
                  <a:ext uri="{FF2B5EF4-FFF2-40B4-BE49-F238E27FC236}">
                    <a16:creationId xmlns:a16="http://schemas.microsoft.com/office/drawing/2014/main" id="{68424B19-205F-47E3-AEDA-3E1ACC7CD6DA}"/>
                  </a:ext>
                </a:extLst>
              </p:cNvPr>
              <p:cNvSpPr txBox="1"/>
              <p:nvPr/>
            </p:nvSpPr>
            <p:spPr>
              <a:xfrm>
                <a:off x="0" y="-19050"/>
                <a:ext cx="901216" cy="329917"/>
              </a:xfrm>
              <a:prstGeom prst="ellipse">
                <a:avLst/>
              </a:prstGeom>
            </p:spPr>
            <p:txBody>
              <a:bodyPr lIns="38100" tIns="38100" rIns="38100" bIns="38100" rtlCol="0" anchor="ctr"/>
              <a:lstStyle/>
              <a:p>
                <a:pPr algn="ctr">
                  <a:lnSpc>
                    <a:spcPts val="1470"/>
                  </a:lnSpc>
                </a:pPr>
                <a:endParaRPr sz="2531"/>
              </a:p>
            </p:txBody>
          </p:sp>
        </p:grpSp>
      </p:grpSp>
      <p:grpSp>
        <p:nvGrpSpPr>
          <p:cNvPr id="275" name="Group 274">
            <a:extLst>
              <a:ext uri="{FF2B5EF4-FFF2-40B4-BE49-F238E27FC236}">
                <a16:creationId xmlns:a16="http://schemas.microsoft.com/office/drawing/2014/main" id="{242D80DE-D6A3-4A52-A73E-D2811056B130}"/>
              </a:ext>
            </a:extLst>
          </p:cNvPr>
          <p:cNvGrpSpPr/>
          <p:nvPr/>
        </p:nvGrpSpPr>
        <p:grpSpPr>
          <a:xfrm>
            <a:off x="9205266" y="4334603"/>
            <a:ext cx="3482110" cy="4883063"/>
            <a:chOff x="1271366" y="4284291"/>
            <a:chExt cx="3482110" cy="4883063"/>
          </a:xfrm>
        </p:grpSpPr>
        <p:sp>
          <p:nvSpPr>
            <p:cNvPr id="276" name="AutoShape 47">
              <a:extLst>
                <a:ext uri="{FF2B5EF4-FFF2-40B4-BE49-F238E27FC236}">
                  <a16:creationId xmlns:a16="http://schemas.microsoft.com/office/drawing/2014/main" id="{CE3E3F6B-C93F-43A4-AC4F-C079B7D9545C}"/>
                </a:ext>
              </a:extLst>
            </p:cNvPr>
            <p:cNvSpPr/>
            <p:nvPr/>
          </p:nvSpPr>
          <p:spPr>
            <a:xfrm flipV="1">
              <a:off x="1998096" y="4284291"/>
              <a:ext cx="20418" cy="4883063"/>
            </a:xfrm>
            <a:prstGeom prst="line">
              <a:avLst/>
            </a:prstGeom>
            <a:ln w="9525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7FCAEC6C-8A28-4DF8-A860-FF24279793F7}"/>
                </a:ext>
              </a:extLst>
            </p:cNvPr>
            <p:cNvGrpSpPr/>
            <p:nvPr/>
          </p:nvGrpSpPr>
          <p:grpSpPr>
            <a:xfrm>
              <a:off x="1681019" y="5170136"/>
              <a:ext cx="3031837" cy="283219"/>
              <a:chOff x="1681019" y="5170136"/>
              <a:chExt cx="3031837" cy="283219"/>
            </a:xfrm>
          </p:grpSpPr>
          <p:sp>
            <p:nvSpPr>
              <p:cNvPr id="293" name="AutoShape 171">
                <a:extLst>
                  <a:ext uri="{FF2B5EF4-FFF2-40B4-BE49-F238E27FC236}">
                    <a16:creationId xmlns:a16="http://schemas.microsoft.com/office/drawing/2014/main" id="{EC33F0CF-2E28-4D3E-A9F8-036CCE6E39D3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94" name="TextBox 29">
                <a:extLst>
                  <a:ext uri="{FF2B5EF4-FFF2-40B4-BE49-F238E27FC236}">
                    <a16:creationId xmlns:a16="http://schemas.microsoft.com/office/drawing/2014/main" id="{04229330-7E74-4714-B0DE-6AE40AA4AF76}"/>
                  </a:ext>
                </a:extLst>
              </p:cNvPr>
              <p:cNvSpPr txBox="1"/>
              <p:nvPr/>
            </p:nvSpPr>
            <p:spPr>
              <a:xfrm>
                <a:off x="1681019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r"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Palace</a:t>
                </a:r>
              </a:p>
            </p:txBody>
          </p:sp>
        </p:grp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AC093DA1-D19D-41DA-B4A2-5DABEE21A4C8}"/>
                </a:ext>
              </a:extLst>
            </p:cNvPr>
            <p:cNvGrpSpPr/>
            <p:nvPr/>
          </p:nvGrpSpPr>
          <p:grpSpPr>
            <a:xfrm>
              <a:off x="1721639" y="5841160"/>
              <a:ext cx="3031837" cy="283219"/>
              <a:chOff x="1681019" y="5170136"/>
              <a:chExt cx="3031837" cy="283219"/>
            </a:xfrm>
          </p:grpSpPr>
          <p:sp>
            <p:nvSpPr>
              <p:cNvPr id="291" name="AutoShape 171">
                <a:extLst>
                  <a:ext uri="{FF2B5EF4-FFF2-40B4-BE49-F238E27FC236}">
                    <a16:creationId xmlns:a16="http://schemas.microsoft.com/office/drawing/2014/main" id="{CEB8C0DC-0605-42D3-999A-D0C8518E4306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92" name="TextBox 29">
                <a:extLst>
                  <a:ext uri="{FF2B5EF4-FFF2-40B4-BE49-F238E27FC236}">
                    <a16:creationId xmlns:a16="http://schemas.microsoft.com/office/drawing/2014/main" id="{EC018EF0-ADE8-4383-9F76-0BE6D6A97B4F}"/>
                  </a:ext>
                </a:extLst>
              </p:cNvPr>
              <p:cNvSpPr txBox="1"/>
              <p:nvPr/>
            </p:nvSpPr>
            <p:spPr>
              <a:xfrm>
                <a:off x="1681019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r"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Grands</a:t>
                </a:r>
              </a:p>
            </p:txBody>
          </p:sp>
        </p:grpSp>
        <p:grpSp>
          <p:nvGrpSpPr>
            <p:cNvPr id="279" name="Group 278">
              <a:extLst>
                <a:ext uri="{FF2B5EF4-FFF2-40B4-BE49-F238E27FC236}">
                  <a16:creationId xmlns:a16="http://schemas.microsoft.com/office/drawing/2014/main" id="{A6A3EFC8-DA27-4DF0-849E-91B794695C66}"/>
                </a:ext>
              </a:extLst>
            </p:cNvPr>
            <p:cNvGrpSpPr/>
            <p:nvPr/>
          </p:nvGrpSpPr>
          <p:grpSpPr>
            <a:xfrm>
              <a:off x="2038716" y="6647335"/>
              <a:ext cx="2714760" cy="283219"/>
              <a:chOff x="1998096" y="5170136"/>
              <a:chExt cx="2714760" cy="283219"/>
            </a:xfrm>
          </p:grpSpPr>
          <p:sp>
            <p:nvSpPr>
              <p:cNvPr id="289" name="AutoShape 171">
                <a:extLst>
                  <a:ext uri="{FF2B5EF4-FFF2-40B4-BE49-F238E27FC236}">
                    <a16:creationId xmlns:a16="http://schemas.microsoft.com/office/drawing/2014/main" id="{5DB1C816-ABD2-4527-85A4-C1AB576508CB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90" name="TextBox 29">
                <a:extLst>
                  <a:ext uri="{FF2B5EF4-FFF2-40B4-BE49-F238E27FC236}">
                    <a16:creationId xmlns:a16="http://schemas.microsoft.com/office/drawing/2014/main" id="{17FFE58D-65BE-4647-8B0A-D66446944E22}"/>
                  </a:ext>
                </a:extLst>
              </p:cNvPr>
              <p:cNvSpPr txBox="1"/>
              <p:nvPr/>
            </p:nvSpPr>
            <p:spPr>
              <a:xfrm>
                <a:off x="2364010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City</a:t>
                </a:r>
              </a:p>
            </p:txBody>
          </p: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57C4CEF2-F39D-419A-814E-2AB0FC2449A2}"/>
                </a:ext>
              </a:extLst>
            </p:cNvPr>
            <p:cNvGrpSpPr/>
            <p:nvPr/>
          </p:nvGrpSpPr>
          <p:grpSpPr>
            <a:xfrm>
              <a:off x="2038716" y="7413208"/>
              <a:ext cx="2714760" cy="293652"/>
              <a:chOff x="1998096" y="5159703"/>
              <a:chExt cx="2714760" cy="293652"/>
            </a:xfrm>
          </p:grpSpPr>
          <p:sp>
            <p:nvSpPr>
              <p:cNvPr id="287" name="AutoShape 171">
                <a:extLst>
                  <a:ext uri="{FF2B5EF4-FFF2-40B4-BE49-F238E27FC236}">
                    <a16:creationId xmlns:a16="http://schemas.microsoft.com/office/drawing/2014/main" id="{76A43977-2D70-41AC-9DA6-6683E475AF42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88" name="TextBox 29">
                <a:extLst>
                  <a:ext uri="{FF2B5EF4-FFF2-40B4-BE49-F238E27FC236}">
                    <a16:creationId xmlns:a16="http://schemas.microsoft.com/office/drawing/2014/main" id="{64701796-893E-4027-AC76-ED31583F5627}"/>
                  </a:ext>
                </a:extLst>
              </p:cNvPr>
              <p:cNvSpPr txBox="1"/>
              <p:nvPr/>
            </p:nvSpPr>
            <p:spPr>
              <a:xfrm>
                <a:off x="2364009" y="5159703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Blu</a:t>
                </a:r>
              </a:p>
            </p:txBody>
          </p:sp>
        </p:grpSp>
        <p:grpSp>
          <p:nvGrpSpPr>
            <p:cNvPr id="281" name="Group 280">
              <a:extLst>
                <a:ext uri="{FF2B5EF4-FFF2-40B4-BE49-F238E27FC236}">
                  <a16:creationId xmlns:a16="http://schemas.microsoft.com/office/drawing/2014/main" id="{67096651-E56B-489C-A311-8E2AE50864F1}"/>
                </a:ext>
              </a:extLst>
            </p:cNvPr>
            <p:cNvGrpSpPr/>
            <p:nvPr/>
          </p:nvGrpSpPr>
          <p:grpSpPr>
            <a:xfrm>
              <a:off x="1271366" y="8211320"/>
              <a:ext cx="3482110" cy="283219"/>
              <a:chOff x="1230746" y="5170136"/>
              <a:chExt cx="3482110" cy="283219"/>
            </a:xfrm>
          </p:grpSpPr>
          <p:sp>
            <p:nvSpPr>
              <p:cNvPr id="285" name="AutoShape 171">
                <a:extLst>
                  <a:ext uri="{FF2B5EF4-FFF2-40B4-BE49-F238E27FC236}">
                    <a16:creationId xmlns:a16="http://schemas.microsoft.com/office/drawing/2014/main" id="{8B7E3175-0C2C-421B-B822-5D338E04C5FA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86" name="TextBox 29">
                <a:extLst>
                  <a:ext uri="{FF2B5EF4-FFF2-40B4-BE49-F238E27FC236}">
                    <a16:creationId xmlns:a16="http://schemas.microsoft.com/office/drawing/2014/main" id="{E39721DC-1381-4686-B1C9-7D569FA4EDA2}"/>
                  </a:ext>
                </a:extLst>
              </p:cNvPr>
              <p:cNvSpPr txBox="1"/>
              <p:nvPr/>
            </p:nvSpPr>
            <p:spPr>
              <a:xfrm>
                <a:off x="1230746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r"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Bay</a:t>
                </a:r>
              </a:p>
            </p:txBody>
          </p:sp>
        </p:grpSp>
        <p:grpSp>
          <p:nvGrpSpPr>
            <p:cNvPr id="282" name="Group 281">
              <a:extLst>
                <a:ext uri="{FF2B5EF4-FFF2-40B4-BE49-F238E27FC236}">
                  <a16:creationId xmlns:a16="http://schemas.microsoft.com/office/drawing/2014/main" id="{2F65D2BB-5745-45FA-8A9B-4F0E0A922209}"/>
                </a:ext>
              </a:extLst>
            </p:cNvPr>
            <p:cNvGrpSpPr/>
            <p:nvPr/>
          </p:nvGrpSpPr>
          <p:grpSpPr>
            <a:xfrm>
              <a:off x="1707784" y="8884135"/>
              <a:ext cx="3031837" cy="283219"/>
              <a:chOff x="1681019" y="5170136"/>
              <a:chExt cx="3031837" cy="283219"/>
            </a:xfrm>
          </p:grpSpPr>
          <p:sp>
            <p:nvSpPr>
              <p:cNvPr id="283" name="AutoShape 171">
                <a:extLst>
                  <a:ext uri="{FF2B5EF4-FFF2-40B4-BE49-F238E27FC236}">
                    <a16:creationId xmlns:a16="http://schemas.microsoft.com/office/drawing/2014/main" id="{2467FDD3-306B-43A5-8D69-8AFE7A4C55CD}"/>
                  </a:ext>
                </a:extLst>
              </p:cNvPr>
              <p:cNvSpPr/>
              <p:nvPr/>
            </p:nvSpPr>
            <p:spPr>
              <a:xfrm flipH="1">
                <a:off x="1998096" y="5453355"/>
                <a:ext cx="2714760" cy="0"/>
              </a:xfrm>
              <a:prstGeom prst="line">
                <a:avLst/>
              </a:prstGeom>
              <a:ln w="9525" cap="flat">
                <a:solidFill>
                  <a:srgbClr val="000000"/>
                </a:solidFill>
                <a:prstDash val="solid"/>
                <a:headEnd type="none" w="sm" len="sm"/>
                <a:tailEnd type="none" w="sm" len="sm"/>
              </a:ln>
            </p:spPr>
          </p:sp>
          <p:sp>
            <p:nvSpPr>
              <p:cNvPr id="284" name="TextBox 29">
                <a:extLst>
                  <a:ext uri="{FF2B5EF4-FFF2-40B4-BE49-F238E27FC236}">
                    <a16:creationId xmlns:a16="http://schemas.microsoft.com/office/drawing/2014/main" id="{275DB23B-ECC0-4196-A1B8-6EB09628576B}"/>
                  </a:ext>
                </a:extLst>
              </p:cNvPr>
              <p:cNvSpPr txBox="1"/>
              <p:nvPr/>
            </p:nvSpPr>
            <p:spPr>
              <a:xfrm>
                <a:off x="1681019" y="5170136"/>
                <a:ext cx="2266525" cy="283219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r">
                  <a:lnSpc>
                    <a:spcPts val="2098"/>
                  </a:lnSpc>
                </a:pPr>
                <a:r>
                  <a:rPr lang="en-US" sz="2400" spc="46" dirty="0" err="1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Atliq</a:t>
                </a:r>
                <a:r>
                  <a:rPr lang="en-US" sz="2400" spc="46" dirty="0">
                    <a:solidFill>
                      <a:srgbClr val="000000"/>
                    </a:solidFill>
                    <a:ea typeface="Inter Bold"/>
                    <a:cs typeface="Inter Bold"/>
                    <a:sym typeface="Inter Bold"/>
                  </a:rPr>
                  <a:t> Exotica</a:t>
                </a:r>
              </a:p>
            </p:txBody>
          </p:sp>
        </p:grpSp>
      </p:grpSp>
      <p:grpSp>
        <p:nvGrpSpPr>
          <p:cNvPr id="297" name="Group 296">
            <a:extLst>
              <a:ext uri="{FF2B5EF4-FFF2-40B4-BE49-F238E27FC236}">
                <a16:creationId xmlns:a16="http://schemas.microsoft.com/office/drawing/2014/main" id="{A9A2A58C-8F4A-43C7-8089-448C2F6BC135}"/>
              </a:ext>
            </a:extLst>
          </p:cNvPr>
          <p:cNvGrpSpPr/>
          <p:nvPr/>
        </p:nvGrpSpPr>
        <p:grpSpPr>
          <a:xfrm>
            <a:off x="13462943" y="5143500"/>
            <a:ext cx="3031837" cy="283219"/>
            <a:chOff x="1681019" y="5170136"/>
            <a:chExt cx="3031837" cy="283219"/>
          </a:xfrm>
        </p:grpSpPr>
        <p:sp>
          <p:nvSpPr>
            <p:cNvPr id="313" name="AutoShape 171">
              <a:extLst>
                <a:ext uri="{FF2B5EF4-FFF2-40B4-BE49-F238E27FC236}">
                  <a16:creationId xmlns:a16="http://schemas.microsoft.com/office/drawing/2014/main" id="{01B28C91-42B1-467F-8530-F198264C2E4E}"/>
                </a:ext>
              </a:extLst>
            </p:cNvPr>
            <p:cNvSpPr/>
            <p:nvPr/>
          </p:nvSpPr>
          <p:spPr>
            <a:xfrm flipH="1">
              <a:off x="1998096" y="5453355"/>
              <a:ext cx="2714760" cy="0"/>
            </a:xfrm>
            <a:prstGeom prst="line">
              <a:avLst/>
            </a:prstGeom>
            <a:ln w="9525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14" name="TextBox 29">
              <a:extLst>
                <a:ext uri="{FF2B5EF4-FFF2-40B4-BE49-F238E27FC236}">
                  <a16:creationId xmlns:a16="http://schemas.microsoft.com/office/drawing/2014/main" id="{F0255E1D-3D1E-46C3-A2A4-15E55EE5BFFC}"/>
                </a:ext>
              </a:extLst>
            </p:cNvPr>
            <p:cNvSpPr txBox="1"/>
            <p:nvPr/>
          </p:nvSpPr>
          <p:spPr>
            <a:xfrm>
              <a:off x="1681019" y="5170136"/>
              <a:ext cx="2266525" cy="2832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098"/>
                </a:lnSpc>
              </a:pPr>
              <a:r>
                <a:rPr lang="en-US" sz="2400" spc="46" dirty="0" err="1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Atliq</a:t>
              </a:r>
              <a:r>
                <a:rPr lang="en-US" sz="2400" spc="46" dirty="0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 Palace</a:t>
              </a:r>
            </a:p>
          </p:txBody>
        </p:sp>
      </p:grp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AF7EAF6E-8F8B-4EBF-98ED-E5A9A95F5E3C}"/>
              </a:ext>
            </a:extLst>
          </p:cNvPr>
          <p:cNvGrpSpPr/>
          <p:nvPr/>
        </p:nvGrpSpPr>
        <p:grpSpPr>
          <a:xfrm>
            <a:off x="13503563" y="5814524"/>
            <a:ext cx="3031837" cy="283219"/>
            <a:chOff x="1681019" y="5170136"/>
            <a:chExt cx="3031837" cy="283219"/>
          </a:xfrm>
        </p:grpSpPr>
        <p:sp>
          <p:nvSpPr>
            <p:cNvPr id="311" name="AutoShape 171">
              <a:extLst>
                <a:ext uri="{FF2B5EF4-FFF2-40B4-BE49-F238E27FC236}">
                  <a16:creationId xmlns:a16="http://schemas.microsoft.com/office/drawing/2014/main" id="{7BF30489-6ADC-4531-82C1-EF1CF0036E3D}"/>
                </a:ext>
              </a:extLst>
            </p:cNvPr>
            <p:cNvSpPr/>
            <p:nvPr/>
          </p:nvSpPr>
          <p:spPr>
            <a:xfrm flipH="1">
              <a:off x="1998096" y="5453355"/>
              <a:ext cx="2714760" cy="0"/>
            </a:xfrm>
            <a:prstGeom prst="line">
              <a:avLst/>
            </a:prstGeom>
            <a:ln w="9525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12" name="TextBox 29">
              <a:extLst>
                <a:ext uri="{FF2B5EF4-FFF2-40B4-BE49-F238E27FC236}">
                  <a16:creationId xmlns:a16="http://schemas.microsoft.com/office/drawing/2014/main" id="{ADFAAF74-49E5-435E-99DC-A1DCE283E643}"/>
                </a:ext>
              </a:extLst>
            </p:cNvPr>
            <p:cNvSpPr txBox="1"/>
            <p:nvPr/>
          </p:nvSpPr>
          <p:spPr>
            <a:xfrm>
              <a:off x="1681019" y="5170136"/>
              <a:ext cx="2266525" cy="2832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098"/>
                </a:lnSpc>
              </a:pPr>
              <a:r>
                <a:rPr lang="en-US" sz="2400" spc="46" dirty="0" err="1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Atliq</a:t>
              </a:r>
              <a:r>
                <a:rPr lang="en-US" sz="2400" spc="46" dirty="0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 Grands</a:t>
              </a:r>
            </a:p>
          </p:txBody>
        </p:sp>
      </p:grpSp>
      <p:grpSp>
        <p:nvGrpSpPr>
          <p:cNvPr id="299" name="Group 298">
            <a:extLst>
              <a:ext uri="{FF2B5EF4-FFF2-40B4-BE49-F238E27FC236}">
                <a16:creationId xmlns:a16="http://schemas.microsoft.com/office/drawing/2014/main" id="{A33F39BE-389B-4348-882F-5A0957063BEC}"/>
              </a:ext>
            </a:extLst>
          </p:cNvPr>
          <p:cNvGrpSpPr/>
          <p:nvPr/>
        </p:nvGrpSpPr>
        <p:grpSpPr>
          <a:xfrm>
            <a:off x="13820640" y="6620699"/>
            <a:ext cx="2714760" cy="283219"/>
            <a:chOff x="1998096" y="5170136"/>
            <a:chExt cx="2714760" cy="283219"/>
          </a:xfrm>
        </p:grpSpPr>
        <p:sp>
          <p:nvSpPr>
            <p:cNvPr id="309" name="AutoShape 171">
              <a:extLst>
                <a:ext uri="{FF2B5EF4-FFF2-40B4-BE49-F238E27FC236}">
                  <a16:creationId xmlns:a16="http://schemas.microsoft.com/office/drawing/2014/main" id="{46568476-FB36-4D9E-B734-69B038D6D787}"/>
                </a:ext>
              </a:extLst>
            </p:cNvPr>
            <p:cNvSpPr/>
            <p:nvPr/>
          </p:nvSpPr>
          <p:spPr>
            <a:xfrm flipH="1">
              <a:off x="1998096" y="5453355"/>
              <a:ext cx="2714760" cy="0"/>
            </a:xfrm>
            <a:prstGeom prst="line">
              <a:avLst/>
            </a:prstGeom>
            <a:ln w="9525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10" name="TextBox 29">
              <a:extLst>
                <a:ext uri="{FF2B5EF4-FFF2-40B4-BE49-F238E27FC236}">
                  <a16:creationId xmlns:a16="http://schemas.microsoft.com/office/drawing/2014/main" id="{4769E7F9-7221-414A-833F-A08BADFE5EB0}"/>
                </a:ext>
              </a:extLst>
            </p:cNvPr>
            <p:cNvSpPr txBox="1"/>
            <p:nvPr/>
          </p:nvSpPr>
          <p:spPr>
            <a:xfrm>
              <a:off x="2364010" y="5170136"/>
              <a:ext cx="2266525" cy="2832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98"/>
                </a:lnSpc>
              </a:pPr>
              <a:r>
                <a:rPr lang="en-US" sz="2400" spc="46" dirty="0" err="1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Atliq</a:t>
              </a:r>
              <a:r>
                <a:rPr lang="en-US" sz="2400" spc="46" dirty="0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 City</a:t>
              </a:r>
            </a:p>
          </p:txBody>
        </p:sp>
      </p:grpSp>
      <p:grpSp>
        <p:nvGrpSpPr>
          <p:cNvPr id="300" name="Group 299">
            <a:extLst>
              <a:ext uri="{FF2B5EF4-FFF2-40B4-BE49-F238E27FC236}">
                <a16:creationId xmlns:a16="http://schemas.microsoft.com/office/drawing/2014/main" id="{5EEA05EF-A275-4782-987A-908B249A7350}"/>
              </a:ext>
            </a:extLst>
          </p:cNvPr>
          <p:cNvGrpSpPr/>
          <p:nvPr/>
        </p:nvGrpSpPr>
        <p:grpSpPr>
          <a:xfrm>
            <a:off x="13820640" y="7386572"/>
            <a:ext cx="2714760" cy="293652"/>
            <a:chOff x="1998096" y="5159703"/>
            <a:chExt cx="2714760" cy="293652"/>
          </a:xfrm>
        </p:grpSpPr>
        <p:sp>
          <p:nvSpPr>
            <p:cNvPr id="307" name="AutoShape 171">
              <a:extLst>
                <a:ext uri="{FF2B5EF4-FFF2-40B4-BE49-F238E27FC236}">
                  <a16:creationId xmlns:a16="http://schemas.microsoft.com/office/drawing/2014/main" id="{8956AD6B-FFB1-486E-86E9-45ED38B9402B}"/>
                </a:ext>
              </a:extLst>
            </p:cNvPr>
            <p:cNvSpPr/>
            <p:nvPr/>
          </p:nvSpPr>
          <p:spPr>
            <a:xfrm flipH="1">
              <a:off x="1998096" y="5453355"/>
              <a:ext cx="2714760" cy="0"/>
            </a:xfrm>
            <a:prstGeom prst="line">
              <a:avLst/>
            </a:prstGeom>
            <a:ln w="9525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08" name="TextBox 29">
              <a:extLst>
                <a:ext uri="{FF2B5EF4-FFF2-40B4-BE49-F238E27FC236}">
                  <a16:creationId xmlns:a16="http://schemas.microsoft.com/office/drawing/2014/main" id="{7024FD41-FF31-4383-98EC-956F25E9BB9E}"/>
                </a:ext>
              </a:extLst>
            </p:cNvPr>
            <p:cNvSpPr txBox="1"/>
            <p:nvPr/>
          </p:nvSpPr>
          <p:spPr>
            <a:xfrm>
              <a:off x="2364009" y="5159703"/>
              <a:ext cx="2266525" cy="2832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098"/>
                </a:lnSpc>
              </a:pPr>
              <a:r>
                <a:rPr lang="en-US" sz="2400" spc="46" dirty="0" err="1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Atliq</a:t>
              </a:r>
              <a:r>
                <a:rPr lang="en-US" sz="2400" spc="46" dirty="0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 Blu</a:t>
              </a:r>
            </a:p>
          </p:txBody>
        </p:sp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584C8DB1-06FE-4064-AFEC-7936A6293730}"/>
              </a:ext>
            </a:extLst>
          </p:cNvPr>
          <p:cNvGrpSpPr/>
          <p:nvPr/>
        </p:nvGrpSpPr>
        <p:grpSpPr>
          <a:xfrm>
            <a:off x="13053290" y="8184684"/>
            <a:ext cx="3482110" cy="283219"/>
            <a:chOff x="1230746" y="5170136"/>
            <a:chExt cx="3482110" cy="283219"/>
          </a:xfrm>
        </p:grpSpPr>
        <p:sp>
          <p:nvSpPr>
            <p:cNvPr id="305" name="AutoShape 171">
              <a:extLst>
                <a:ext uri="{FF2B5EF4-FFF2-40B4-BE49-F238E27FC236}">
                  <a16:creationId xmlns:a16="http://schemas.microsoft.com/office/drawing/2014/main" id="{0ED94CD6-801D-470E-AABD-5505280AAF33}"/>
                </a:ext>
              </a:extLst>
            </p:cNvPr>
            <p:cNvSpPr/>
            <p:nvPr/>
          </p:nvSpPr>
          <p:spPr>
            <a:xfrm flipH="1">
              <a:off x="1998096" y="5453355"/>
              <a:ext cx="2714760" cy="0"/>
            </a:xfrm>
            <a:prstGeom prst="line">
              <a:avLst/>
            </a:prstGeom>
            <a:ln w="9525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06" name="TextBox 29">
              <a:extLst>
                <a:ext uri="{FF2B5EF4-FFF2-40B4-BE49-F238E27FC236}">
                  <a16:creationId xmlns:a16="http://schemas.microsoft.com/office/drawing/2014/main" id="{8CB29174-0A7A-45A5-8663-622816720875}"/>
                </a:ext>
              </a:extLst>
            </p:cNvPr>
            <p:cNvSpPr txBox="1"/>
            <p:nvPr/>
          </p:nvSpPr>
          <p:spPr>
            <a:xfrm>
              <a:off x="1230746" y="5170136"/>
              <a:ext cx="2266525" cy="2832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098"/>
                </a:lnSpc>
              </a:pPr>
              <a:r>
                <a:rPr lang="en-US" sz="2400" spc="46" dirty="0" err="1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Atliq</a:t>
              </a:r>
              <a:r>
                <a:rPr lang="en-US" sz="2400" spc="46" dirty="0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 Bay</a:t>
              </a:r>
            </a:p>
          </p:txBody>
        </p:sp>
      </p:grpSp>
      <p:grpSp>
        <p:nvGrpSpPr>
          <p:cNvPr id="302" name="Group 301">
            <a:extLst>
              <a:ext uri="{FF2B5EF4-FFF2-40B4-BE49-F238E27FC236}">
                <a16:creationId xmlns:a16="http://schemas.microsoft.com/office/drawing/2014/main" id="{6B631042-E78A-4169-83AE-D03C060AA039}"/>
              </a:ext>
            </a:extLst>
          </p:cNvPr>
          <p:cNvGrpSpPr/>
          <p:nvPr/>
        </p:nvGrpSpPr>
        <p:grpSpPr>
          <a:xfrm>
            <a:off x="13489708" y="8857499"/>
            <a:ext cx="3031837" cy="283219"/>
            <a:chOff x="1681019" y="5170136"/>
            <a:chExt cx="3031837" cy="283219"/>
          </a:xfrm>
        </p:grpSpPr>
        <p:sp>
          <p:nvSpPr>
            <p:cNvPr id="303" name="AutoShape 171">
              <a:extLst>
                <a:ext uri="{FF2B5EF4-FFF2-40B4-BE49-F238E27FC236}">
                  <a16:creationId xmlns:a16="http://schemas.microsoft.com/office/drawing/2014/main" id="{1728E3D0-CE07-4A12-98A2-2BF45E5D5FD7}"/>
                </a:ext>
              </a:extLst>
            </p:cNvPr>
            <p:cNvSpPr/>
            <p:nvPr/>
          </p:nvSpPr>
          <p:spPr>
            <a:xfrm flipH="1">
              <a:off x="1998096" y="5453355"/>
              <a:ext cx="2714760" cy="0"/>
            </a:xfrm>
            <a:prstGeom prst="line">
              <a:avLst/>
            </a:prstGeom>
            <a:ln w="9525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04" name="TextBox 29">
              <a:extLst>
                <a:ext uri="{FF2B5EF4-FFF2-40B4-BE49-F238E27FC236}">
                  <a16:creationId xmlns:a16="http://schemas.microsoft.com/office/drawing/2014/main" id="{43097521-E10D-461D-BFF2-52BB0A7DB704}"/>
                </a:ext>
              </a:extLst>
            </p:cNvPr>
            <p:cNvSpPr txBox="1"/>
            <p:nvPr/>
          </p:nvSpPr>
          <p:spPr>
            <a:xfrm>
              <a:off x="1681019" y="5170136"/>
              <a:ext cx="2266525" cy="2832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098"/>
                </a:lnSpc>
              </a:pPr>
              <a:r>
                <a:rPr lang="en-US" sz="2400" spc="46" dirty="0" err="1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Atliq</a:t>
              </a:r>
              <a:r>
                <a:rPr lang="en-US" sz="2400" spc="46" dirty="0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 Exotica</a:t>
              </a:r>
            </a:p>
          </p:txBody>
        </p:sp>
      </p:grpSp>
      <p:sp>
        <p:nvSpPr>
          <p:cNvPr id="315" name="TextBox 29">
            <a:extLst>
              <a:ext uri="{FF2B5EF4-FFF2-40B4-BE49-F238E27FC236}">
                <a16:creationId xmlns:a16="http://schemas.microsoft.com/office/drawing/2014/main" id="{AE2E1CBC-B700-4E07-ADA2-45CF36C45084}"/>
              </a:ext>
            </a:extLst>
          </p:cNvPr>
          <p:cNvSpPr txBox="1"/>
          <p:nvPr/>
        </p:nvSpPr>
        <p:spPr>
          <a:xfrm>
            <a:off x="5384702" y="3819457"/>
            <a:ext cx="2266525" cy="283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"/>
              </a:lnSpc>
            </a:pPr>
            <a:r>
              <a:rPr lang="en-US" sz="2400" spc="46" dirty="0">
                <a:solidFill>
                  <a:srgbClr val="000000"/>
                </a:solidFill>
                <a:ea typeface="Inter Bold"/>
                <a:cs typeface="Inter Bold"/>
                <a:sym typeface="Inter Bold"/>
              </a:rPr>
              <a:t>Delhi</a:t>
            </a:r>
          </a:p>
        </p:txBody>
      </p:sp>
      <p:sp>
        <p:nvSpPr>
          <p:cNvPr id="316" name="TextBox 29">
            <a:extLst>
              <a:ext uri="{FF2B5EF4-FFF2-40B4-BE49-F238E27FC236}">
                <a16:creationId xmlns:a16="http://schemas.microsoft.com/office/drawing/2014/main" id="{B3835582-C956-4070-AA21-10CE90C78B6B}"/>
              </a:ext>
            </a:extLst>
          </p:cNvPr>
          <p:cNvSpPr txBox="1"/>
          <p:nvPr/>
        </p:nvSpPr>
        <p:spPr>
          <a:xfrm>
            <a:off x="9521003" y="3863340"/>
            <a:ext cx="2266525" cy="283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"/>
              </a:lnSpc>
            </a:pPr>
            <a:r>
              <a:rPr lang="en-US" sz="2400" spc="46" dirty="0">
                <a:solidFill>
                  <a:srgbClr val="000000"/>
                </a:solidFill>
                <a:ea typeface="Inter Bold"/>
                <a:cs typeface="Inter Bold"/>
                <a:sym typeface="Inter Bold"/>
              </a:rPr>
              <a:t>Hyderabad</a:t>
            </a:r>
          </a:p>
        </p:txBody>
      </p:sp>
      <p:sp>
        <p:nvSpPr>
          <p:cNvPr id="317" name="TextBox 29">
            <a:extLst>
              <a:ext uri="{FF2B5EF4-FFF2-40B4-BE49-F238E27FC236}">
                <a16:creationId xmlns:a16="http://schemas.microsoft.com/office/drawing/2014/main" id="{04A45B7A-BF13-4BEF-B874-FF3B8D646C32}"/>
              </a:ext>
            </a:extLst>
          </p:cNvPr>
          <p:cNvSpPr txBox="1"/>
          <p:nvPr/>
        </p:nvSpPr>
        <p:spPr>
          <a:xfrm>
            <a:off x="13458094" y="3863340"/>
            <a:ext cx="2266525" cy="283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8"/>
              </a:lnSpc>
            </a:pPr>
            <a:r>
              <a:rPr lang="en-US" sz="2400" spc="46" dirty="0">
                <a:solidFill>
                  <a:srgbClr val="000000"/>
                </a:solidFill>
                <a:ea typeface="Inter Bold"/>
                <a:cs typeface="Inter Bold"/>
                <a:sym typeface="Inter Bold"/>
              </a:rPr>
              <a:t>Mumbai</a:t>
            </a:r>
          </a:p>
        </p:txBody>
      </p:sp>
      <p:grpSp>
        <p:nvGrpSpPr>
          <p:cNvPr id="319" name="Group 318">
            <a:extLst>
              <a:ext uri="{FF2B5EF4-FFF2-40B4-BE49-F238E27FC236}">
                <a16:creationId xmlns:a16="http://schemas.microsoft.com/office/drawing/2014/main" id="{7CA8A3F9-345B-427B-BB6F-2B9098F8452E}"/>
              </a:ext>
            </a:extLst>
          </p:cNvPr>
          <p:cNvGrpSpPr/>
          <p:nvPr/>
        </p:nvGrpSpPr>
        <p:grpSpPr>
          <a:xfrm>
            <a:off x="13579287" y="9543299"/>
            <a:ext cx="2921764" cy="283219"/>
            <a:chOff x="1791092" y="5170136"/>
            <a:chExt cx="2921764" cy="283219"/>
          </a:xfrm>
        </p:grpSpPr>
        <p:sp>
          <p:nvSpPr>
            <p:cNvPr id="320" name="AutoShape 171">
              <a:extLst>
                <a:ext uri="{FF2B5EF4-FFF2-40B4-BE49-F238E27FC236}">
                  <a16:creationId xmlns:a16="http://schemas.microsoft.com/office/drawing/2014/main" id="{B1DB2475-A9A1-40CB-842B-338331EC10D4}"/>
                </a:ext>
              </a:extLst>
            </p:cNvPr>
            <p:cNvSpPr/>
            <p:nvPr/>
          </p:nvSpPr>
          <p:spPr>
            <a:xfrm flipH="1">
              <a:off x="1998096" y="5453355"/>
              <a:ext cx="2714760" cy="0"/>
            </a:xfrm>
            <a:prstGeom prst="line">
              <a:avLst/>
            </a:prstGeom>
            <a:ln w="9525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21" name="TextBox 29">
              <a:extLst>
                <a:ext uri="{FF2B5EF4-FFF2-40B4-BE49-F238E27FC236}">
                  <a16:creationId xmlns:a16="http://schemas.microsoft.com/office/drawing/2014/main" id="{0DDD6EEE-D119-42DB-A561-ED88402F71B1}"/>
                </a:ext>
              </a:extLst>
            </p:cNvPr>
            <p:cNvSpPr txBox="1"/>
            <p:nvPr/>
          </p:nvSpPr>
          <p:spPr>
            <a:xfrm>
              <a:off x="1791092" y="5170136"/>
              <a:ext cx="2266525" cy="2832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098"/>
                </a:lnSpc>
              </a:pPr>
              <a:r>
                <a:rPr lang="en-US" sz="2400" spc="46" dirty="0" err="1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Atliq</a:t>
              </a:r>
              <a:r>
                <a:rPr lang="en-US" sz="2400" spc="46" dirty="0">
                  <a:solidFill>
                    <a:srgbClr val="000000"/>
                  </a:solidFill>
                  <a:ea typeface="Inter Bold"/>
                  <a:cs typeface="Inter Bold"/>
                  <a:sym typeface="Inter Bold"/>
                </a:rPr>
                <a:t> Seasons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990600" y="495300"/>
            <a:ext cx="4114800" cy="8411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20"/>
              </a:lnSpc>
            </a:pPr>
            <a:r>
              <a:rPr lang="en-US" sz="6000" dirty="0">
                <a:solidFill>
                  <a:srgbClr val="000000"/>
                </a:solidFill>
                <a:latin typeface="DM Serif Display"/>
              </a:rPr>
              <a:t>Data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F70BE4-87AE-416A-9DFD-F3C8907CA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1544" y="2086352"/>
            <a:ext cx="11364911" cy="687801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6" name="AutoShape 5">
            <a:extLst>
              <a:ext uri="{FF2B5EF4-FFF2-40B4-BE49-F238E27FC236}">
                <a16:creationId xmlns:a16="http://schemas.microsoft.com/office/drawing/2014/main" id="{82B9B58B-5591-451E-A147-5FCA154E4EDB}"/>
              </a:ext>
            </a:extLst>
          </p:cNvPr>
          <p:cNvSpPr/>
          <p:nvPr/>
        </p:nvSpPr>
        <p:spPr>
          <a:xfrm>
            <a:off x="2438400" y="1339956"/>
            <a:ext cx="1536038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04176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838200" y="281026"/>
            <a:ext cx="4114800" cy="8411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20"/>
              </a:lnSpc>
            </a:pPr>
            <a:r>
              <a:rPr lang="en-US" sz="6000" dirty="0">
                <a:solidFill>
                  <a:srgbClr val="000000"/>
                </a:solidFill>
                <a:latin typeface="DM Serif Display"/>
              </a:rPr>
              <a:t>Dashboard</a:t>
            </a:r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82B9B58B-5591-451E-A147-5FCA154E4EDB}"/>
              </a:ext>
            </a:extLst>
          </p:cNvPr>
          <p:cNvSpPr/>
          <p:nvPr/>
        </p:nvSpPr>
        <p:spPr>
          <a:xfrm>
            <a:off x="2438400" y="1104900"/>
            <a:ext cx="1536038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59DF03-BBCB-4C90-8AB1-1007E51A0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1902" y="1409700"/>
            <a:ext cx="8884195" cy="876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777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838200" y="281026"/>
            <a:ext cx="4114800" cy="8411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20"/>
              </a:lnSpc>
            </a:pPr>
            <a:r>
              <a:rPr lang="en-US" sz="6000" dirty="0">
                <a:solidFill>
                  <a:srgbClr val="000000"/>
                </a:solidFill>
                <a:latin typeface="DM Serif Display"/>
              </a:rPr>
              <a:t>Dashboard</a:t>
            </a:r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82B9B58B-5591-451E-A147-5FCA154E4EDB}"/>
              </a:ext>
            </a:extLst>
          </p:cNvPr>
          <p:cNvSpPr/>
          <p:nvPr/>
        </p:nvSpPr>
        <p:spPr>
          <a:xfrm>
            <a:off x="2438400" y="1104900"/>
            <a:ext cx="1536038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600DD7-6BA2-41A0-9A69-B0001E9A7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714500"/>
            <a:ext cx="13896589" cy="7467600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2678194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838200" y="281026"/>
            <a:ext cx="4114800" cy="8411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20"/>
              </a:lnSpc>
            </a:pPr>
            <a:r>
              <a:rPr lang="en-US" sz="6000" dirty="0">
                <a:solidFill>
                  <a:srgbClr val="000000"/>
                </a:solidFill>
                <a:latin typeface="DM Serif Display"/>
              </a:rPr>
              <a:t>Dashboard</a:t>
            </a:r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82B9B58B-5591-451E-A147-5FCA154E4EDB}"/>
              </a:ext>
            </a:extLst>
          </p:cNvPr>
          <p:cNvSpPr/>
          <p:nvPr/>
        </p:nvSpPr>
        <p:spPr>
          <a:xfrm>
            <a:off x="2438400" y="1104900"/>
            <a:ext cx="1536038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F05B73-749D-4F99-8694-DDB7C094A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2379" y="1319174"/>
            <a:ext cx="11883241" cy="8686800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4083601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D3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9"/>
          <p:cNvSpPr txBox="1"/>
          <p:nvPr/>
        </p:nvSpPr>
        <p:spPr>
          <a:xfrm>
            <a:off x="1371599" y="2933700"/>
            <a:ext cx="7162800" cy="16619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20"/>
              </a:lnSpc>
            </a:pPr>
            <a:r>
              <a:rPr lang="en-US" sz="6000" dirty="0">
                <a:solidFill>
                  <a:srgbClr val="000000"/>
                </a:solidFill>
                <a:latin typeface="DM Serif Display"/>
              </a:rPr>
              <a:t>Insights </a:t>
            </a:r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DM Serif Display"/>
              </a:rPr>
              <a:t>&amp;</a:t>
            </a:r>
            <a:r>
              <a:rPr lang="en-US" sz="6000" dirty="0">
                <a:solidFill>
                  <a:srgbClr val="000000"/>
                </a:solidFill>
                <a:latin typeface="DM Serif Display"/>
              </a:rPr>
              <a:t> </a:t>
            </a:r>
            <a:r>
              <a:rPr lang="en-US" sz="6000" dirty="0">
                <a:solidFill>
                  <a:srgbClr val="7030A0"/>
                </a:solidFill>
                <a:latin typeface="DM Serif Display"/>
              </a:rPr>
              <a:t>Recommendations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303FEC-847C-446F-BF54-3F8DB6C15C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199A42-9618-483C-8680-5EC8196D0508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1125200" y="7277099"/>
            <a:ext cx="7315200" cy="761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53306F9C-B1BB-4A23-A583-8F2BC05CC62F}"/>
              </a:ext>
            </a:extLst>
          </p:cNvPr>
          <p:cNvSpPr/>
          <p:nvPr/>
        </p:nvSpPr>
        <p:spPr>
          <a:xfrm>
            <a:off x="8056418" y="3705486"/>
            <a:ext cx="955962" cy="890144"/>
          </a:xfrm>
          <a:custGeom>
            <a:avLst/>
            <a:gdLst/>
            <a:ahLst/>
            <a:cxnLst/>
            <a:rect l="l" t="t" r="r" b="b"/>
            <a:pathLst>
              <a:path w="4909197" h="4114800">
                <a:moveTo>
                  <a:pt x="0" y="0"/>
                </a:moveTo>
                <a:lnTo>
                  <a:pt x="4909198" y="0"/>
                </a:lnTo>
                <a:lnTo>
                  <a:pt x="490919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A8292CD5-3788-4812-9170-0D2DAB6D6238}"/>
              </a:ext>
            </a:extLst>
          </p:cNvPr>
          <p:cNvSpPr/>
          <p:nvPr/>
        </p:nvSpPr>
        <p:spPr>
          <a:xfrm>
            <a:off x="838200" y="7124700"/>
            <a:ext cx="3913787" cy="2756810"/>
          </a:xfrm>
          <a:custGeom>
            <a:avLst/>
            <a:gdLst/>
            <a:ahLst/>
            <a:cxnLst/>
            <a:rect l="l" t="t" r="r" b="b"/>
            <a:pathLst>
              <a:path w="6540867" h="4114800">
                <a:moveTo>
                  <a:pt x="0" y="0"/>
                </a:moveTo>
                <a:lnTo>
                  <a:pt x="6540867" y="0"/>
                </a:lnTo>
                <a:lnTo>
                  <a:pt x="654086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66AE191D-F069-42B2-8D7F-A38B76FAE914}"/>
              </a:ext>
            </a:extLst>
          </p:cNvPr>
          <p:cNvSpPr/>
          <p:nvPr/>
        </p:nvSpPr>
        <p:spPr>
          <a:xfrm>
            <a:off x="13868400" y="297901"/>
            <a:ext cx="4038600" cy="4003960"/>
          </a:xfrm>
          <a:custGeom>
            <a:avLst/>
            <a:gdLst/>
            <a:ahLst/>
            <a:cxnLst/>
            <a:rect l="l" t="t" r="r" b="b"/>
            <a:pathLst>
              <a:path w="4368996" h="4114800">
                <a:moveTo>
                  <a:pt x="0" y="0"/>
                </a:moveTo>
                <a:lnTo>
                  <a:pt x="4368996" y="0"/>
                </a:lnTo>
                <a:lnTo>
                  <a:pt x="436899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312585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910</TotalTime>
  <Words>1555</Words>
  <Application>Microsoft Office PowerPoint</Application>
  <PresentationFormat>Custom</PresentationFormat>
  <Paragraphs>147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Wingdings</vt:lpstr>
      <vt:lpstr>Poppins Light</vt:lpstr>
      <vt:lpstr>Poppins</vt:lpstr>
      <vt:lpstr>Calibri</vt:lpstr>
      <vt:lpstr>Segoe UI</vt:lpstr>
      <vt:lpstr>Segoe UI Semibold</vt:lpstr>
      <vt:lpstr>DM Serif Display</vt:lpstr>
      <vt:lpstr>Inter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Kanika Mittal</cp:lastModifiedBy>
  <cp:revision>128</cp:revision>
  <dcterms:created xsi:type="dcterms:W3CDTF">2006-08-16T00:00:00Z</dcterms:created>
  <dcterms:modified xsi:type="dcterms:W3CDTF">2024-07-20T15:39:15Z</dcterms:modified>
  <dc:identifier>DAGJwzmsCLw</dc:identifier>
</cp:coreProperties>
</file>

<file path=docProps/thumbnail.jpeg>
</file>